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9"/>
  </p:notesMasterIdLst>
  <p:sldIdLst>
    <p:sldId id="389" r:id="rId2"/>
    <p:sldId id="395" r:id="rId3"/>
    <p:sldId id="394" r:id="rId4"/>
    <p:sldId id="392" r:id="rId5"/>
    <p:sldId id="396" r:id="rId6"/>
    <p:sldId id="412" r:id="rId7"/>
    <p:sldId id="405" r:id="rId8"/>
    <p:sldId id="406" r:id="rId9"/>
    <p:sldId id="417" r:id="rId10"/>
    <p:sldId id="418" r:id="rId11"/>
    <p:sldId id="398" r:id="rId12"/>
    <p:sldId id="400" r:id="rId13"/>
    <p:sldId id="399" r:id="rId14"/>
    <p:sldId id="409" r:id="rId15"/>
    <p:sldId id="402" r:id="rId16"/>
    <p:sldId id="421" r:id="rId17"/>
    <p:sldId id="410" r:id="rId18"/>
    <p:sldId id="411" r:id="rId19"/>
    <p:sldId id="413" r:id="rId20"/>
    <p:sldId id="416" r:id="rId21"/>
    <p:sldId id="414" r:id="rId22"/>
    <p:sldId id="415" r:id="rId23"/>
    <p:sldId id="419" r:id="rId24"/>
    <p:sldId id="420" r:id="rId25"/>
    <p:sldId id="408" r:id="rId26"/>
    <p:sldId id="407" r:id="rId27"/>
    <p:sldId id="393" r:id="rId28"/>
  </p:sldIdLst>
  <p:sldSz cx="12192000" cy="6858000"/>
  <p:notesSz cx="6797675" cy="9926638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ilroy" panose="020B0604020202020204" charset="-52"/>
      <p:regular r:id="rId34"/>
    </p:embeddedFont>
    <p:embeddedFont>
      <p:font typeface="Gilroy Bold" panose="00000800000000000000" charset="-52"/>
      <p:bold r:id="rId35"/>
    </p:embeddedFont>
    <p:embeddedFont>
      <p:font typeface="Gilroy Medium" panose="00000600000000000000" charset="-52"/>
      <p:regular r:id="rId36"/>
    </p:embeddedFont>
    <p:embeddedFont>
      <p:font typeface="Gilroy SemiBold" panose="00000700000000000000" charset="-52"/>
      <p:bold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93E3"/>
    <a:srgbClr val="181818"/>
    <a:srgbClr val="4B6EB9"/>
    <a:srgbClr val="874BA0"/>
    <a:srgbClr val="55B432"/>
    <a:srgbClr val="E63246"/>
    <a:srgbClr val="181717"/>
    <a:srgbClr val="305DBE"/>
    <a:srgbClr val="6BA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0" autoAdjust="0"/>
    <p:restoredTop sz="92430" autoAdjust="0"/>
  </p:normalViewPr>
  <p:slideViewPr>
    <p:cSldViewPr>
      <p:cViewPr varScale="1">
        <p:scale>
          <a:sx n="69" d="100"/>
          <a:sy n="69" d="100"/>
        </p:scale>
        <p:origin x="85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73E7F-7578-4DD4-82FD-40C24D6EA17C}" type="datetimeFigureOut">
              <a:rPr lang="ru-RU" smtClean="0"/>
              <a:t>14.06.2023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04A8-8E84-4CDF-9B92-36B2179632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956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1E30C67-5058-433B-82B1-025168A892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763439" y="2396480"/>
            <a:ext cx="7132761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И. О. Фамилия</a:t>
            </a:r>
          </a:p>
          <a:p>
            <a:r>
              <a:rPr lang="ru-RU" dirty="0"/>
              <a:t>Должность докладчика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0D80-164F-4ECE-A815-4FDD83F9BCA5}" type="datetime1">
              <a:rPr lang="ru-RU" smtClean="0"/>
              <a:t>14.06.2023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8183" y="536613"/>
            <a:ext cx="589856" cy="365125"/>
          </a:xfrm>
          <a:prstGeom prst="rect">
            <a:avLst/>
          </a:prstGeom>
        </p:spPr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C85106E1-22E7-4E77-AEA8-5D1C3C758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200" y="763200"/>
            <a:ext cx="7200000" cy="504000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D08B569-050F-4E68-A613-0AEF98F0F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08" r="66676" b="1408"/>
          <a:stretch/>
        </p:blipFill>
        <p:spPr>
          <a:xfrm>
            <a:off x="9840416" y="0"/>
            <a:ext cx="2351584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E6B38B-4D21-4BCF-B7B9-E2EA81F143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400" y="5526000"/>
            <a:ext cx="2017627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1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8CD6-BB20-4C52-B81D-B7785C33963A}" type="datetime1">
              <a:rPr lang="ru-RU" smtClean="0"/>
              <a:t>14.06.2023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0" y="536613"/>
            <a:ext cx="465164" cy="365125"/>
          </a:xfrm>
          <a:prstGeom prst="rect">
            <a:avLst/>
          </a:prstGeom>
        </p:spPr>
        <p:txBody>
          <a:bodyPr lIns="0"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4A95541-8473-4D54-BEC7-3156A0648C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399" y="983109"/>
            <a:ext cx="10972800" cy="50482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ПОДРАЗДЕЛА (разными цветами)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A40DB03-E344-4135-B3EA-47016388B130}"/>
              </a:ext>
            </a:extLst>
          </p:cNvPr>
          <p:cNvCxnSpPr>
            <a:cxnSpLocks/>
          </p:cNvCxnSpPr>
          <p:nvPr userDrawn="1"/>
        </p:nvCxnSpPr>
        <p:spPr>
          <a:xfrm>
            <a:off x="325836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586D1BC-34C3-40A0-B14C-D6C45DB1CF8C}"/>
              </a:ext>
            </a:extLst>
          </p:cNvPr>
          <p:cNvCxnSpPr/>
          <p:nvPr userDrawn="1"/>
        </p:nvCxnSpPr>
        <p:spPr>
          <a:xfrm flipV="1">
            <a:off x="541860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FD686D1-1BD5-42F9-99DF-5133576819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400" y="476728"/>
            <a:ext cx="109728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pPr marL="0" lvl="0" algn="l"/>
            <a:r>
              <a:rPr lang="ru-RU" dirty="0"/>
              <a:t>НАЗВАНИЕ РАЗДЕЛА  </a:t>
            </a:r>
          </a:p>
        </p:txBody>
      </p:sp>
    </p:spTree>
    <p:extLst>
      <p:ext uri="{BB962C8B-B14F-4D97-AF65-F5344CB8AC3E}">
        <p14:creationId xmlns:p14="http://schemas.microsoft.com/office/powerpoint/2010/main" val="279664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3DA759E-AFF7-43D0-94B0-CD3E443F55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63084" y="2996952"/>
            <a:ext cx="10363200" cy="1362075"/>
          </a:xfrm>
          <a:prstGeom prst="rect">
            <a:avLst/>
          </a:prstGeom>
        </p:spPr>
        <p:txBody>
          <a:bodyPr anchor="b"/>
          <a:lstStyle>
            <a:lvl1pPr algn="l">
              <a:defRPr sz="4000" b="1" cap="all"/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4359027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B67C-FD54-4096-A385-8F8657C73047}" type="datetime1">
              <a:rPr lang="ru-RU" smtClean="0"/>
              <a:t>14.06.2023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529D287-E06F-461B-97E7-75926FB63ED4}"/>
              </a:ext>
            </a:extLst>
          </p:cNvPr>
          <p:cNvCxnSpPr>
            <a:cxnSpLocks/>
          </p:cNvCxnSpPr>
          <p:nvPr userDrawn="1"/>
        </p:nvCxnSpPr>
        <p:spPr>
          <a:xfrm>
            <a:off x="585788" y="4365104"/>
            <a:ext cx="70703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682A1BA-858F-46AC-806E-68E3308C749B}"/>
              </a:ext>
            </a:extLst>
          </p:cNvPr>
          <p:cNvCxnSpPr>
            <a:cxnSpLocks/>
          </p:cNvCxnSpPr>
          <p:nvPr userDrawn="1"/>
        </p:nvCxnSpPr>
        <p:spPr>
          <a:xfrm flipV="1">
            <a:off x="877124" y="3819526"/>
            <a:ext cx="0" cy="8477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58833CD-4A7F-4869-A458-B86FE0B15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617"/>
          <a:stretch/>
        </p:blipFill>
        <p:spPr>
          <a:xfrm>
            <a:off x="3730666" y="1484784"/>
            <a:ext cx="8345699" cy="537321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8070552-94F7-4579-A6EB-2C48DA7BB2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73" y="6139113"/>
            <a:ext cx="2016000" cy="557550"/>
          </a:xfrm>
          <a:prstGeom prst="rect">
            <a:avLst/>
          </a:prstGeom>
        </p:spPr>
      </p:pic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F205BB58-B8D7-4C79-B9CF-09E73A38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6001" y="3819526"/>
            <a:ext cx="465164" cy="365125"/>
          </a:xfrm>
          <a:prstGeom prst="rect">
            <a:avLst/>
          </a:prstGeom>
        </p:spPr>
        <p:txBody>
          <a:bodyPr lIns="0"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71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76E6-C242-4724-A575-17A3D2DBE5B9}" type="datetime1">
              <a:rPr lang="ru-RU" smtClean="0"/>
              <a:t>14.06.2023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8C59215-9458-47A2-B457-91E6FE31F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476728"/>
            <a:ext cx="109728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pPr marL="0" lvl="0" algn="l"/>
            <a:r>
              <a:rPr lang="ru-RU" dirty="0"/>
              <a:t>НАЗВАНИЕ РАЗДЕЛА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FF3DA37C-C120-4CDF-9DFD-723D5D1071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9" y="983109"/>
            <a:ext cx="10972799" cy="50482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ПОДРАЗДЕЛА (разными цветами)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B669BD2-A55C-4354-ABD7-ABB70E1B4C56}"/>
              </a:ext>
            </a:extLst>
          </p:cNvPr>
          <p:cNvCxnSpPr>
            <a:cxnSpLocks/>
          </p:cNvCxnSpPr>
          <p:nvPr userDrawn="1"/>
        </p:nvCxnSpPr>
        <p:spPr>
          <a:xfrm>
            <a:off x="321567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DFFE4D5-9B3C-451A-95ED-DE89C062040A}"/>
              </a:ext>
            </a:extLst>
          </p:cNvPr>
          <p:cNvCxnSpPr/>
          <p:nvPr userDrawn="1"/>
        </p:nvCxnSpPr>
        <p:spPr>
          <a:xfrm flipV="1">
            <a:off x="537591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12535208-0997-4341-AB12-EBE30CA0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36613"/>
            <a:ext cx="465164" cy="365125"/>
          </a:xfrm>
          <a:prstGeom prst="rect">
            <a:avLst/>
          </a:prstGeom>
        </p:spPr>
        <p:txBody>
          <a:bodyPr lIns="0"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05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084D-7615-4765-BEBB-FC2ADD0D2DA6}" type="datetime1">
              <a:rPr lang="ru-RU" smtClean="0"/>
              <a:t>14.06.2023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1C600ED-681D-42B6-B858-DE02F5A08182}"/>
              </a:ext>
            </a:extLst>
          </p:cNvPr>
          <p:cNvCxnSpPr>
            <a:cxnSpLocks/>
          </p:cNvCxnSpPr>
          <p:nvPr userDrawn="1"/>
        </p:nvCxnSpPr>
        <p:spPr>
          <a:xfrm>
            <a:off x="320007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EFAC8C3-7A10-4024-B8C3-0E15D7678410}"/>
              </a:ext>
            </a:extLst>
          </p:cNvPr>
          <p:cNvCxnSpPr/>
          <p:nvPr userDrawn="1"/>
        </p:nvCxnSpPr>
        <p:spPr>
          <a:xfrm flipV="1">
            <a:off x="536031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19E8118-A1D5-4F1A-8B0E-3191EB889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039" y="476728"/>
            <a:ext cx="10974361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pPr marL="0" lvl="0" algn="l"/>
            <a:r>
              <a:rPr lang="ru-RU" dirty="0"/>
              <a:t>НАЗВАНИЕ РАЗДЕЛА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5FF4A229-0F60-4481-B36A-67FA442E9F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40" y="983109"/>
            <a:ext cx="10974360" cy="50482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ПОДРАЗДЕЛА (разными цветами)</a:t>
            </a:r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5175CF49-1F0E-48D2-8C32-60FBBF85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36613"/>
            <a:ext cx="465164" cy="365125"/>
          </a:xfrm>
          <a:prstGeom prst="rect">
            <a:avLst/>
          </a:prstGeom>
        </p:spPr>
        <p:txBody>
          <a:bodyPr lIns="0"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742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09626" y="476326"/>
            <a:ext cx="10610797" cy="504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ru-RU" dirty="0"/>
              <a:t>НАЗВАНИЕ РАЗДЕЛА ИЛИ ПОДРАЗДЕЛА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03A1-BF28-48BC-9995-A08902293C2F}" type="datetime1">
              <a:rPr lang="ru-RU" smtClean="0"/>
              <a:t>14.06.2023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AA785A9-FC2A-405C-990A-0B223771D6B8}"/>
              </a:ext>
            </a:extLst>
          </p:cNvPr>
          <p:cNvCxnSpPr>
            <a:cxnSpLocks/>
          </p:cNvCxnSpPr>
          <p:nvPr userDrawn="1"/>
        </p:nvCxnSpPr>
        <p:spPr>
          <a:xfrm>
            <a:off x="321594" y="980326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EE8A159-7D95-499F-983A-1E8EBCCB157B}"/>
              </a:ext>
            </a:extLst>
          </p:cNvPr>
          <p:cNvCxnSpPr/>
          <p:nvPr userDrawn="1"/>
        </p:nvCxnSpPr>
        <p:spPr>
          <a:xfrm flipV="1">
            <a:off x="537618" y="476270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04A3B204-C911-419E-9939-39E94E1A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36613"/>
            <a:ext cx="465164" cy="365125"/>
          </a:xfrm>
          <a:prstGeom prst="rect">
            <a:avLst/>
          </a:prstGeom>
        </p:spPr>
        <p:txBody>
          <a:bodyPr lIns="0"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042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2774-8C0E-4227-8A4F-13D7074C7957}" type="datetime1">
              <a:rPr lang="ru-RU" smtClean="0"/>
              <a:t>14.06.2023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BDBB41A-458E-41FB-A57F-ABF4943E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36613"/>
            <a:ext cx="465164" cy="365125"/>
          </a:xfrm>
          <a:prstGeom prst="rect">
            <a:avLst/>
          </a:prstGeom>
        </p:spPr>
        <p:txBody>
          <a:bodyPr lIns="0"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07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08053" y="136685"/>
            <a:ext cx="4695858" cy="82023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ru-RU" dirty="0"/>
              <a:t>НАЗВАНИЕ РАЗДЕЛА ИЛИ ПОДРАЗДЕЛА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47931" y="273051"/>
            <a:ext cx="6134469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8053" y="980729"/>
            <a:ext cx="4695858" cy="514543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009E-B0BA-40F4-9409-BAD477F7AA27}" type="datetime1">
              <a:rPr lang="ru-RU" smtClean="0"/>
              <a:t>14.06.2023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77BA6A0-60B6-4E5C-9D23-D6EA790AB76B}"/>
              </a:ext>
            </a:extLst>
          </p:cNvPr>
          <p:cNvCxnSpPr>
            <a:cxnSpLocks/>
          </p:cNvCxnSpPr>
          <p:nvPr userDrawn="1"/>
        </p:nvCxnSpPr>
        <p:spPr>
          <a:xfrm>
            <a:off x="320584" y="980728"/>
            <a:ext cx="39371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06FA77E-C4CC-424E-A661-4E1E1C1D25A4}"/>
              </a:ext>
            </a:extLst>
          </p:cNvPr>
          <p:cNvCxnSpPr/>
          <p:nvPr userDrawn="1"/>
        </p:nvCxnSpPr>
        <p:spPr>
          <a:xfrm flipV="1">
            <a:off x="536608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62116582-00D4-428D-8C98-4C1FF465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36613"/>
            <a:ext cx="465164" cy="365125"/>
          </a:xfrm>
          <a:prstGeom prst="rect">
            <a:avLst/>
          </a:prstGeom>
        </p:spPr>
        <p:txBody>
          <a:bodyPr lIns="0"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862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 ИЛИ ПОДРАЗДЕЛА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8B98-2144-49DA-A188-3A9AAE81BE8F}" type="datetime1">
              <a:rPr lang="ru-RU" smtClean="0"/>
              <a:t>14.06.2023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A1D9C34-D3C1-4308-AC97-6B5BD099B2ED}"/>
              </a:ext>
            </a:extLst>
          </p:cNvPr>
          <p:cNvCxnSpPr>
            <a:cxnSpLocks/>
          </p:cNvCxnSpPr>
          <p:nvPr userDrawn="1"/>
        </p:nvCxnSpPr>
        <p:spPr>
          <a:xfrm>
            <a:off x="2063552" y="5367338"/>
            <a:ext cx="6995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E0B3E43-D54B-48F1-8CFA-D99A027A9B9C}"/>
              </a:ext>
            </a:extLst>
          </p:cNvPr>
          <p:cNvCxnSpPr>
            <a:cxnSpLocks/>
          </p:cNvCxnSpPr>
          <p:nvPr userDrawn="1"/>
        </p:nvCxnSpPr>
        <p:spPr>
          <a:xfrm flipV="1">
            <a:off x="2279576" y="4863282"/>
            <a:ext cx="0" cy="5819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C9B8D680-998B-473C-B77C-5FAF8C8E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4832" y="4946118"/>
            <a:ext cx="465164" cy="365125"/>
          </a:xfrm>
          <a:prstGeom prst="rect">
            <a:avLst/>
          </a:prstGeom>
        </p:spPr>
        <p:txBody>
          <a:bodyPr lIns="0"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593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34097A1-6078-44EA-9CD0-CB9E3A9CD5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89" r="41726"/>
          <a:stretch/>
        </p:blipFill>
        <p:spPr>
          <a:xfrm>
            <a:off x="6150124" y="0"/>
            <a:ext cx="6041876" cy="68336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425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E7E8C-EA9C-421C-A5E1-3533048FB457}" type="datetime1">
              <a:rPr lang="ru-RU" smtClean="0"/>
              <a:t>14.06.2023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C33E1CF5-7E94-478A-8C99-4FC3F5C4E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8000"/>
            <a:ext cx="109728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НАЗВАНИЕ РАЗДЕЛА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A123AC-7893-4DF9-AB2D-6F876E79BAF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694" y="6137777"/>
            <a:ext cx="1656690" cy="458178"/>
          </a:xfrm>
          <a:prstGeom prst="roundRect">
            <a:avLst>
              <a:gd name="adj" fmla="val 40125"/>
            </a:avLst>
          </a:prstGeom>
          <a:solidFill>
            <a:schemeClr val="bg1">
              <a:alpha val="60000"/>
            </a:schemeClr>
          </a:solidFill>
        </p:spPr>
      </p:pic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D5D92C2A-B990-4C0C-9743-F0097442E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6613"/>
            <a:ext cx="465164" cy="365125"/>
          </a:xfrm>
          <a:prstGeom prst="rect">
            <a:avLst/>
          </a:prstGeom>
        </p:spPr>
        <p:txBody>
          <a:bodyPr lIns="0"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ilroy Medium" panose="00000600000000000000" pitchFamily="2" charset="-52"/>
              </a:defRPr>
            </a:lvl1pPr>
          </a:lstStyle>
          <a:p>
            <a:fld id="{9DD0990C-240E-4F6D-96E9-50DBAF192F5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ru-RU" sz="2400" b="1" kern="1200" dirty="0">
          <a:solidFill>
            <a:srgbClr val="000000"/>
          </a:solidFill>
          <a:latin typeface="Gilroy Bold" pitchFamily="50" charset="-52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my.api.url/posts?_sort=title&amp;_order=ASC&amp;_start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ADF34345-9A16-4991-81E4-4CECD4A6F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200" y="2348880"/>
            <a:ext cx="7132761" cy="2976736"/>
          </a:xfrm>
        </p:spPr>
        <p:txBody>
          <a:bodyPr/>
          <a:lstStyle/>
          <a:p>
            <a:r>
              <a:rPr lang="ru-RU" dirty="0"/>
              <a:t>Московский политехнический университет</a:t>
            </a:r>
          </a:p>
          <a:p>
            <a:r>
              <a:rPr lang="ru-RU" dirty="0"/>
              <a:t>Выпускная квалификационная работа</a:t>
            </a:r>
          </a:p>
          <a:p>
            <a:r>
              <a:rPr lang="ru-RU" dirty="0"/>
              <a:t>по направлению 09.03.03 Прикладная информатика</a:t>
            </a:r>
          </a:p>
          <a:p>
            <a:r>
              <a:rPr lang="ru-RU" dirty="0"/>
              <a:t>«Корпоративные информационные системы»</a:t>
            </a:r>
          </a:p>
          <a:p>
            <a:endParaRPr lang="ru-RU" dirty="0"/>
          </a:p>
          <a:p>
            <a:r>
              <a:rPr lang="ru-RU" dirty="0"/>
              <a:t>Студент:</a:t>
            </a:r>
            <a:br>
              <a:rPr lang="ru-RU" dirty="0"/>
            </a:br>
            <a:r>
              <a:rPr lang="ru-RU" dirty="0"/>
              <a:t>Наконечный Павел Александрович, 191-361</a:t>
            </a:r>
          </a:p>
          <a:p>
            <a:r>
              <a:rPr lang="ru-RU" dirty="0"/>
              <a:t>Руководитель ВКР:</a:t>
            </a:r>
          </a:p>
          <a:p>
            <a:r>
              <a:rPr lang="ru-RU" dirty="0"/>
              <a:t>Змазнева Олеся Анатольевна, к.ф.н., доцент.</a:t>
            </a:r>
          </a:p>
          <a:p>
            <a:r>
              <a:rPr lang="ru-RU" dirty="0"/>
              <a:t>14.06.</a:t>
            </a:r>
            <a:r>
              <a:rPr lang="en-US" dirty="0"/>
              <a:t>20</a:t>
            </a:r>
            <a:r>
              <a:rPr lang="ru-RU" dirty="0"/>
              <a:t>23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934A0F0-6DAC-4E04-B4ED-9E201DC5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СЕРВЕРНАЯ ЧАСТЬ ВЕБ-ПРИЛОЖЕНИЯ ДЛЯ ГЕЙМИФИКАЦИИ ПРОЦЕССА ОБУЧЕНИЯ СОТРУДНИКОВ ДИЛЕРСКИХ ЦЕНТРОВ BMW GROUP</a:t>
            </a:r>
          </a:p>
        </p:txBody>
      </p:sp>
    </p:spTree>
    <p:extLst>
      <p:ext uri="{BB962C8B-B14F-4D97-AF65-F5344CB8AC3E}">
        <p14:creationId xmlns:p14="http://schemas.microsoft.com/office/powerpoint/2010/main" val="370137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 на платформе</a:t>
            </a: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20" name="Объект 4">
            <a:extLst>
              <a:ext uri="{FF2B5EF4-FFF2-40B4-BE49-F238E27FC236}">
                <a16:creationId xmlns:a16="http://schemas.microsoft.com/office/drawing/2014/main" id="{780511AE-1C87-4C77-8F05-8C81DA1AD230}"/>
              </a:ext>
            </a:extLst>
          </p:cNvPr>
          <p:cNvSpPr txBox="1">
            <a:spLocks/>
          </p:cNvSpPr>
          <p:nvPr/>
        </p:nvSpPr>
        <p:spPr>
          <a:xfrm>
            <a:off x="1847528" y="1333070"/>
            <a:ext cx="8496944" cy="4472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Декомпозиция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IDEF0 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диаграммы процесса «Выполнить упражнение»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3A572-3699-4E30-9226-E7372D7A3EE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2" b="11837"/>
          <a:stretch/>
        </p:blipFill>
        <p:spPr bwMode="auto">
          <a:xfrm>
            <a:off x="2630833" y="1820399"/>
            <a:ext cx="6930335" cy="363779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Объект 4">
            <a:extLst>
              <a:ext uri="{FF2B5EF4-FFF2-40B4-BE49-F238E27FC236}">
                <a16:creationId xmlns:a16="http://schemas.microsoft.com/office/drawing/2014/main" id="{6E133AE8-0B5E-4AA6-AA86-B81B29F64FFE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78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6CA73E0-92AF-4F4B-AD26-C7E9635B5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29" y="-1"/>
            <a:ext cx="2205240" cy="638127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 на платформе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4" y="980728"/>
            <a:ext cx="624062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Упражнения состоят из шагов разных типов:</a:t>
            </a:r>
          </a:p>
          <a:p>
            <a:r>
              <a:rPr lang="ru-RU" sz="1800" dirty="0">
                <a:cs typeface="Times New Roman" panose="02020603050405020304" pitchFamily="18" charset="0"/>
              </a:rPr>
              <a:t>текстографическая статья</a:t>
            </a:r>
            <a:r>
              <a:rPr lang="en-US" sz="1800" dirty="0">
                <a:cs typeface="Times New Roman" panose="02020603050405020304" pitchFamily="18" charset="0"/>
              </a:rPr>
              <a:t>;</a:t>
            </a:r>
            <a:endParaRPr lang="ru-RU" sz="1800" dirty="0">
              <a:cs typeface="Times New Roman" panose="02020603050405020304" pitchFamily="18" charset="0"/>
            </a:endParaRPr>
          </a:p>
          <a:p>
            <a:r>
              <a:rPr lang="ru-RU" sz="1800" dirty="0">
                <a:cs typeface="Times New Roman" panose="02020603050405020304" pitchFamily="18" charset="0"/>
              </a:rPr>
              <a:t>видео</a:t>
            </a:r>
            <a:r>
              <a:rPr lang="en-US" sz="1800" dirty="0">
                <a:cs typeface="Times New Roman" panose="02020603050405020304" pitchFamily="18" charset="0"/>
              </a:rPr>
              <a:t>;</a:t>
            </a:r>
            <a:endParaRPr lang="ru-RU" sz="1800" dirty="0">
              <a:cs typeface="Times New Roman" panose="02020603050405020304" pitchFamily="18" charset="0"/>
            </a:endParaRPr>
          </a:p>
          <a:p>
            <a:r>
              <a:rPr lang="ru-RU" sz="1800" dirty="0">
                <a:cs typeface="Times New Roman" panose="02020603050405020304" pitchFamily="18" charset="0"/>
              </a:rPr>
              <a:t>тестовый вопрос</a:t>
            </a:r>
            <a:r>
              <a:rPr lang="en-US" sz="1800" dirty="0">
                <a:cs typeface="Times New Roman" panose="02020603050405020304" pitchFamily="18" charset="0"/>
              </a:rPr>
              <a:t>;</a:t>
            </a:r>
            <a:endParaRPr lang="ru-RU" sz="1800" dirty="0">
              <a:cs typeface="Times New Roman" panose="02020603050405020304" pitchFamily="18" charset="0"/>
            </a:endParaRPr>
          </a:p>
          <a:p>
            <a:r>
              <a:rPr lang="ru-RU" sz="1800" dirty="0">
                <a:cs typeface="Times New Roman" panose="02020603050405020304" pitchFamily="18" charset="0"/>
              </a:rPr>
              <a:t>вопрос с произвольным ответом.</a:t>
            </a:r>
            <a:endParaRPr lang="en-US" sz="1800" dirty="0">
              <a:cs typeface="Times New Roman" panose="02020603050405020304" pitchFamily="18" charset="0"/>
            </a:endParaRPr>
          </a:p>
          <a:p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Вопросы с произвольным ответом проверяются тренером.</a:t>
            </a: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658AAA-215B-4988-821B-013F2746F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85" y="0"/>
            <a:ext cx="3075415" cy="6841229"/>
          </a:xfrm>
          <a:prstGeom prst="rect">
            <a:avLst/>
          </a:prstGeom>
        </p:spPr>
      </p:pic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20" name="Объект 4">
            <a:extLst>
              <a:ext uri="{FF2B5EF4-FFF2-40B4-BE49-F238E27FC236}">
                <a16:creationId xmlns:a16="http://schemas.microsoft.com/office/drawing/2014/main" id="{780511AE-1C87-4C77-8F05-8C81DA1AD230}"/>
              </a:ext>
            </a:extLst>
          </p:cNvPr>
          <p:cNvSpPr txBox="1">
            <a:spLocks/>
          </p:cNvSpPr>
          <p:nvPr/>
        </p:nvSpPr>
        <p:spPr>
          <a:xfrm>
            <a:off x="2767132" y="4941168"/>
            <a:ext cx="4104455" cy="4472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BPMN </a:t>
            </a:r>
            <a:r>
              <a:rPr lang="ru-RU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диаграммы процесса «Прохождение упражнения» в зависимости от содержания упражнения</a:t>
            </a:r>
          </a:p>
        </p:txBody>
      </p:sp>
      <p:sp>
        <p:nvSpPr>
          <p:cNvPr id="13" name="Объект 4">
            <a:extLst>
              <a:ext uri="{FF2B5EF4-FFF2-40B4-BE49-F238E27FC236}">
                <a16:creationId xmlns:a16="http://schemas.microsoft.com/office/drawing/2014/main" id="{E387987D-C4A2-40A6-BD9F-6ACE626D149E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45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 на платформе</a:t>
            </a: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DF40E0-9A7A-42AF-8457-7290D99FA5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374" y="1514897"/>
            <a:ext cx="5615940" cy="4387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C38A04-C83E-4443-87BD-61FC328249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00" y="1507557"/>
            <a:ext cx="3247194" cy="4387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5" name="Объект 4">
            <a:extLst>
              <a:ext uri="{FF2B5EF4-FFF2-40B4-BE49-F238E27FC236}">
                <a16:creationId xmlns:a16="http://schemas.microsoft.com/office/drawing/2014/main" id="{AE808499-26F9-4625-B875-F42DE29BC142}"/>
              </a:ext>
            </a:extLst>
          </p:cNvPr>
          <p:cNvSpPr txBox="1">
            <a:spLocks/>
          </p:cNvSpPr>
          <p:nvPr/>
        </p:nvSpPr>
        <p:spPr>
          <a:xfrm>
            <a:off x="9218248" y="2764382"/>
            <a:ext cx="3002148" cy="1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DFD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 диаграммы процессов настройки системы и выполнения упражнения.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79C7985F-B189-41F3-B3DE-02F773CDEC62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68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 на платформе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4" y="2204864"/>
            <a:ext cx="7173425" cy="165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12 логических сущностей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ru-RU" sz="1800" dirty="0">
                <a:cs typeface="Times New Roman" panose="02020603050405020304" pitchFamily="18" charset="0"/>
              </a:rPr>
              <a:t>16 физических таблиц, из них:</a:t>
            </a:r>
          </a:p>
          <a:p>
            <a:r>
              <a:rPr lang="ru-RU" sz="1800" dirty="0">
                <a:cs typeface="Times New Roman" panose="02020603050405020304" pitchFamily="18" charset="0"/>
              </a:rPr>
              <a:t>2 исторических</a:t>
            </a:r>
          </a:p>
          <a:p>
            <a:r>
              <a:rPr lang="ru-RU" sz="1800" dirty="0">
                <a:cs typeface="Times New Roman" panose="02020603050405020304" pitchFamily="18" charset="0"/>
              </a:rPr>
              <a:t>1 для связи многие ко многим</a:t>
            </a:r>
          </a:p>
          <a:p>
            <a:r>
              <a:rPr lang="ru-RU" sz="1800" dirty="0">
                <a:cs typeface="Times New Roman" panose="02020603050405020304" pitchFamily="18" charset="0"/>
              </a:rPr>
              <a:t>1 для токенов пользователей</a:t>
            </a: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pic>
        <p:nvPicPr>
          <p:cNvPr id="13" name="Рисунок 48">
            <a:extLst>
              <a:ext uri="{FF2B5EF4-FFF2-40B4-BE49-F238E27FC236}">
                <a16:creationId xmlns:a16="http://schemas.microsoft.com/office/drawing/2014/main" id="{C3CFC0B3-8E98-4673-894D-675C6B7C4F8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9547" y="0"/>
            <a:ext cx="4702453" cy="6829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23" name="Объект 4">
            <a:extLst>
              <a:ext uri="{FF2B5EF4-FFF2-40B4-BE49-F238E27FC236}">
                <a16:creationId xmlns:a16="http://schemas.microsoft.com/office/drawing/2014/main" id="{1BC59C19-6DE7-4417-ABF8-8BA9B9942D8C}"/>
              </a:ext>
            </a:extLst>
          </p:cNvPr>
          <p:cNvSpPr txBox="1">
            <a:spLocks/>
          </p:cNvSpPr>
          <p:nvPr/>
        </p:nvSpPr>
        <p:spPr>
          <a:xfrm>
            <a:off x="3385092" y="5330663"/>
            <a:ext cx="4104455" cy="3608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ER </a:t>
            </a:r>
            <a:r>
              <a:rPr lang="ru-RU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диаграмма БД </a:t>
            </a:r>
          </a:p>
        </p:txBody>
      </p:sp>
      <p:sp>
        <p:nvSpPr>
          <p:cNvPr id="12" name="Объект 4">
            <a:extLst>
              <a:ext uri="{FF2B5EF4-FFF2-40B4-BE49-F238E27FC236}">
                <a16:creationId xmlns:a16="http://schemas.microsoft.com/office/drawing/2014/main" id="{64478520-B3B2-4F61-81F3-0D2C8B159DD5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77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TypeScript: How Type Guards Can Help You Get Rid of 'as' | Theodo">
            <a:extLst>
              <a:ext uri="{FF2B5EF4-FFF2-40B4-BE49-F238E27FC236}">
                <a16:creationId xmlns:a16="http://schemas.microsoft.com/office/drawing/2014/main" id="{F347A8D9-0565-4E5F-B902-408910ED9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26814" r="7118" b="19680"/>
          <a:stretch/>
        </p:blipFill>
        <p:spPr bwMode="auto">
          <a:xfrm>
            <a:off x="6696937" y="1861134"/>
            <a:ext cx="4424671" cy="14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4" y="980728"/>
            <a:ext cx="717342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chemeClr val="tx2"/>
                </a:solidFill>
                <a:latin typeface="+mj-lt"/>
              </a:rPr>
              <a:t>Стек технологий</a:t>
            </a:r>
            <a:endParaRPr lang="ru-RU" sz="1800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pic>
        <p:nvPicPr>
          <p:cNvPr id="3074" name="Picture 2" descr="TypeScript: How Type Guards Can Help You Get Rid of 'as' | Theodo">
            <a:extLst>
              <a:ext uri="{FF2B5EF4-FFF2-40B4-BE49-F238E27FC236}">
                <a16:creationId xmlns:a16="http://schemas.microsoft.com/office/drawing/2014/main" id="{7A3DC9DE-B599-4693-8979-85CE3A195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26814" r="7118" b="19680"/>
          <a:stretch/>
        </p:blipFill>
        <p:spPr bwMode="auto">
          <a:xfrm>
            <a:off x="335360" y="2011140"/>
            <a:ext cx="4424671" cy="14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de.js - Wikipedia">
            <a:extLst>
              <a:ext uri="{FF2B5EF4-FFF2-40B4-BE49-F238E27FC236}">
                <a16:creationId xmlns:a16="http://schemas.microsoft.com/office/drawing/2014/main" id="{AF3E799C-9EBE-4B12-82EA-F9F1A0544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6" y="3269659"/>
            <a:ext cx="3311352" cy="202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act-ui · GitHub Topics · GitHub">
            <a:extLst>
              <a:ext uri="{FF2B5EF4-FFF2-40B4-BE49-F238E27FC236}">
                <a16:creationId xmlns:a16="http://schemas.microsoft.com/office/drawing/2014/main" id="{624527AC-A61F-452B-93AB-D011ED3C2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784" y="3202125"/>
            <a:ext cx="3368514" cy="18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aterial UI - Brand by Balkan Brothers on Dribbble">
            <a:extLst>
              <a:ext uri="{FF2B5EF4-FFF2-40B4-BE49-F238E27FC236}">
                <a16:creationId xmlns:a16="http://schemas.microsoft.com/office/drawing/2014/main" id="{89CBE87B-8ABB-42A3-B547-A36EAADEA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20024" r="17850" b="57220"/>
          <a:stretch/>
        </p:blipFill>
        <p:spPr bwMode="auto">
          <a:xfrm>
            <a:off x="7565938" y="4806959"/>
            <a:ext cx="4427371" cy="11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ySQL — Википедия">
            <a:extLst>
              <a:ext uri="{FF2B5EF4-FFF2-40B4-BE49-F238E27FC236}">
                <a16:creationId xmlns:a16="http://schemas.microsoft.com/office/drawing/2014/main" id="{5D20F9A7-EE3F-424A-9C78-0EFF39AE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53" y="4280500"/>
            <a:ext cx="3164323" cy="163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Объект 4">
            <a:extLst>
              <a:ext uri="{FF2B5EF4-FFF2-40B4-BE49-F238E27FC236}">
                <a16:creationId xmlns:a16="http://schemas.microsoft.com/office/drawing/2014/main" id="{145349C5-7BFC-406F-8062-C0AD011F1E31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  <p:sp>
        <p:nvSpPr>
          <p:cNvPr id="23" name="Объект 4">
            <a:extLst>
              <a:ext uri="{FF2B5EF4-FFF2-40B4-BE49-F238E27FC236}">
                <a16:creationId xmlns:a16="http://schemas.microsoft.com/office/drawing/2014/main" id="{E31F60CF-DEF7-4CCB-9C2E-9DA98A4BE596}"/>
              </a:ext>
            </a:extLst>
          </p:cNvPr>
          <p:cNvSpPr txBox="1">
            <a:spLocks/>
          </p:cNvSpPr>
          <p:nvPr/>
        </p:nvSpPr>
        <p:spPr>
          <a:xfrm>
            <a:off x="496447" y="1482187"/>
            <a:ext cx="3002148" cy="1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>
                <a:cs typeface="Times New Roman" panose="02020603050405020304" pitchFamily="18" charset="0"/>
              </a:rPr>
              <a:t>Бэкенд</a:t>
            </a:r>
            <a:endParaRPr lang="ru-RU" sz="1800" dirty="0">
              <a:cs typeface="Times New Roman" panose="02020603050405020304" pitchFamily="18" charset="0"/>
            </a:endParaRPr>
          </a:p>
        </p:txBody>
      </p:sp>
      <p:sp>
        <p:nvSpPr>
          <p:cNvPr id="24" name="Объект 4">
            <a:extLst>
              <a:ext uri="{FF2B5EF4-FFF2-40B4-BE49-F238E27FC236}">
                <a16:creationId xmlns:a16="http://schemas.microsoft.com/office/drawing/2014/main" id="{20B5CFA2-6EB3-4E65-8402-2EEFF2FF7DFA}"/>
              </a:ext>
            </a:extLst>
          </p:cNvPr>
          <p:cNvSpPr txBox="1">
            <a:spLocks/>
          </p:cNvSpPr>
          <p:nvPr/>
        </p:nvSpPr>
        <p:spPr>
          <a:xfrm>
            <a:off x="6668520" y="1482187"/>
            <a:ext cx="3002148" cy="1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Панель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121927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Интранет</a:t>
            </a:r>
            <a:r>
              <a:rPr lang="ru-RU" dirty="0"/>
              <a:t> платформа 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4" y="980728"/>
            <a:ext cx="717342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800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3" name="Объект 4">
            <a:extLst>
              <a:ext uri="{FF2B5EF4-FFF2-40B4-BE49-F238E27FC236}">
                <a16:creationId xmlns:a16="http://schemas.microsoft.com/office/drawing/2014/main" id="{865AACE2-AE04-421A-9EDD-5FEA2A7A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141" y="4941168"/>
            <a:ext cx="4392487" cy="3024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tx2"/>
                </a:solidFill>
                <a:cs typeface="Times New Roman" panose="02020603050405020304" pitchFamily="18" charset="0"/>
              </a:rPr>
              <a:t>Фронтенд</a:t>
            </a:r>
          </a:p>
        </p:txBody>
      </p:sp>
      <p:sp>
        <p:nvSpPr>
          <p:cNvPr id="18" name="Объект 4">
            <a:extLst>
              <a:ext uri="{FF2B5EF4-FFF2-40B4-BE49-F238E27FC236}">
                <a16:creationId xmlns:a16="http://schemas.microsoft.com/office/drawing/2014/main" id="{0B727D03-7560-4538-96AF-BD7456661CAD}"/>
              </a:ext>
            </a:extLst>
          </p:cNvPr>
          <p:cNvSpPr txBox="1">
            <a:spLocks/>
          </p:cNvSpPr>
          <p:nvPr/>
        </p:nvSpPr>
        <p:spPr>
          <a:xfrm>
            <a:off x="8460577" y="752736"/>
            <a:ext cx="4392487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solidFill>
                  <a:schemeClr val="tx2"/>
                </a:solidFill>
                <a:cs typeface="Times New Roman" panose="02020603050405020304" pitchFamily="18" charset="0"/>
              </a:rPr>
              <a:t>Панель администратора</a:t>
            </a:r>
          </a:p>
        </p:txBody>
      </p:sp>
      <p:pic>
        <p:nvPicPr>
          <p:cNvPr id="19" name="Рисунок 11">
            <a:extLst>
              <a:ext uri="{FF2B5EF4-FFF2-40B4-BE49-F238E27FC236}">
                <a16:creationId xmlns:a16="http://schemas.microsoft.com/office/drawing/2014/main" id="{744AA9BF-E8CB-4A30-A9E6-29FCE15DAD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91" y="1130990"/>
            <a:ext cx="5770880" cy="3381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8">
            <a:extLst>
              <a:ext uri="{FF2B5EF4-FFF2-40B4-BE49-F238E27FC236}">
                <a16:creationId xmlns:a16="http://schemas.microsoft.com/office/drawing/2014/main" id="{4773ABDD-349B-4231-8F55-D8312B29036B}"/>
              </a:ext>
            </a:extLst>
          </p:cNvPr>
          <p:cNvPicPr/>
          <p:nvPr/>
        </p:nvPicPr>
        <p:blipFill rotWithShape="1">
          <a:blip r:embed="rId3"/>
          <a:srcRect t="22974" r="13316" b="3391"/>
          <a:stretch/>
        </p:blipFill>
        <p:spPr>
          <a:xfrm>
            <a:off x="6119446" y="4751902"/>
            <a:ext cx="3621642" cy="1509578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22" name="Объект 4">
            <a:extLst>
              <a:ext uri="{FF2B5EF4-FFF2-40B4-BE49-F238E27FC236}">
                <a16:creationId xmlns:a16="http://schemas.microsoft.com/office/drawing/2014/main" id="{CF834905-07D8-4BD6-AB53-EA95C83C07F5}"/>
              </a:ext>
            </a:extLst>
          </p:cNvPr>
          <p:cNvSpPr txBox="1">
            <a:spLocks/>
          </p:cNvSpPr>
          <p:nvPr/>
        </p:nvSpPr>
        <p:spPr>
          <a:xfrm>
            <a:off x="9830946" y="5193474"/>
            <a:ext cx="4392487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solidFill>
                  <a:schemeClr val="tx2"/>
                </a:solidFill>
                <a:cs typeface="Times New Roman" panose="02020603050405020304" pitchFamily="18" charset="0"/>
              </a:rPr>
              <a:t>Бэкенд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F64F46-C739-4A3C-86E1-2EB4C7F0317C}"/>
              </a:ext>
            </a:extLst>
          </p:cNvPr>
          <p:cNvCxnSpPr>
            <a:cxnSpLocks/>
          </p:cNvCxnSpPr>
          <p:nvPr/>
        </p:nvCxnSpPr>
        <p:spPr>
          <a:xfrm>
            <a:off x="4771243" y="5139484"/>
            <a:ext cx="1466183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851B13-8DC8-4434-A664-01546BEE09E1}"/>
              </a:ext>
            </a:extLst>
          </p:cNvPr>
          <p:cNvCxnSpPr>
            <a:cxnSpLocks/>
          </p:cNvCxnSpPr>
          <p:nvPr/>
        </p:nvCxnSpPr>
        <p:spPr>
          <a:xfrm flipH="1">
            <a:off x="9599865" y="3352321"/>
            <a:ext cx="777048" cy="1656184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1EE7A8-9CEC-4DB7-B3EA-145E1E29BFE6}"/>
              </a:ext>
            </a:extLst>
          </p:cNvPr>
          <p:cNvSpPr/>
          <p:nvPr/>
        </p:nvSpPr>
        <p:spPr>
          <a:xfrm>
            <a:off x="620911" y="1440845"/>
            <a:ext cx="4957581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ru-RU" dirty="0">
                <a:cs typeface="Times New Roman" panose="02020603050405020304" pitchFamily="18" charset="0"/>
              </a:rPr>
              <a:t>Система объединяет процессы создания, прохождения и отслеживания выполнения упражнений в одном месте.</a:t>
            </a:r>
          </a:p>
          <a:p>
            <a:pPr>
              <a:spcBef>
                <a:spcPct val="20000"/>
              </a:spcBef>
            </a:pPr>
            <a:endParaRPr lang="ru-RU" dirty="0"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ru-RU" dirty="0">
                <a:cs typeface="Times New Roman" panose="02020603050405020304" pitchFamily="18" charset="0"/>
              </a:rPr>
              <a:t>В Бэкенде реализовано более 100 различных запросов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ru-RU" dirty="0">
                <a:cs typeface="Times New Roman" panose="02020603050405020304" pitchFamily="18" charset="0"/>
              </a:rPr>
              <a:t>к </a:t>
            </a:r>
            <a:r>
              <a:rPr lang="en-US" dirty="0">
                <a:cs typeface="Times New Roman" panose="02020603050405020304" pitchFamily="18" charset="0"/>
              </a:rPr>
              <a:t>API</a:t>
            </a:r>
            <a:r>
              <a:rPr lang="ru-RU" dirty="0">
                <a:cs typeface="Times New Roman" panose="02020603050405020304" pitchFamily="18" charset="0"/>
              </a:rPr>
              <a:t>. Больше 500 тестовых записей в БД.</a:t>
            </a:r>
          </a:p>
          <a:p>
            <a:pPr>
              <a:spcBef>
                <a:spcPct val="20000"/>
              </a:spcBef>
            </a:pPr>
            <a:endParaRPr lang="ru-RU" dirty="0"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ru-RU" dirty="0">
                <a:cs typeface="Times New Roman" panose="02020603050405020304" pitchFamily="18" charset="0"/>
              </a:rPr>
              <a:t>В Панели Администратора – 14 коллекций и более 50</a:t>
            </a:r>
            <a:r>
              <a:rPr lang="en-US" dirty="0">
                <a:cs typeface="Times New Roman" panose="02020603050405020304" pitchFamily="18" charset="0"/>
              </a:rPr>
              <a:t> React</a:t>
            </a:r>
            <a:r>
              <a:rPr lang="ru-RU" dirty="0">
                <a:cs typeface="Times New Roman" panose="02020603050405020304" pitchFamily="18" charset="0"/>
              </a:rPr>
              <a:t> компонентов.</a:t>
            </a:r>
          </a:p>
        </p:txBody>
      </p:sp>
      <p:sp>
        <p:nvSpPr>
          <p:cNvPr id="27" name="Объект 4">
            <a:extLst>
              <a:ext uri="{FF2B5EF4-FFF2-40B4-BE49-F238E27FC236}">
                <a16:creationId xmlns:a16="http://schemas.microsoft.com/office/drawing/2014/main" id="{80DC2381-F028-4A60-907E-3C9561D94A3E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70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Проектирование интерфейса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4" y="980728"/>
            <a:ext cx="717342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800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36CA8-5E76-46D4-98C9-7E69C912D58C}"/>
              </a:ext>
            </a:extLst>
          </p:cNvPr>
          <p:cNvSpPr/>
          <p:nvPr/>
        </p:nvSpPr>
        <p:spPr>
          <a:xfrm>
            <a:off x="365216" y="1533783"/>
            <a:ext cx="4866687" cy="269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Используется </a:t>
            </a:r>
            <a:r>
              <a:rPr lang="en-US" dirty="0">
                <a:cs typeface="Times New Roman" panose="02020603050405020304" pitchFamily="18" charset="0"/>
              </a:rPr>
              <a:t>Material UI (@</a:t>
            </a:r>
            <a:r>
              <a:rPr lang="en-US" dirty="0" err="1">
                <a:cs typeface="Times New Roman" panose="02020603050405020304" pitchFamily="18" charset="0"/>
              </a:rPr>
              <a:t>mui</a:t>
            </a:r>
            <a:r>
              <a:rPr lang="en-US" dirty="0">
                <a:cs typeface="Times New Roman" panose="02020603050405020304" pitchFamily="18" charset="0"/>
              </a:rPr>
              <a:t>)</a:t>
            </a:r>
            <a:endParaRPr lang="ru-RU" dirty="0">
              <a:cs typeface="Times New Roman" panose="02020603050405020304" pitchFamily="18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Шрифт </a:t>
            </a:r>
            <a:r>
              <a:rPr lang="en-US" dirty="0">
                <a:cs typeface="Times New Roman" panose="02020603050405020304" pitchFamily="18" charset="0"/>
              </a:rPr>
              <a:t>Roboto</a:t>
            </a:r>
            <a:endParaRPr lang="ru-RU" dirty="0">
              <a:cs typeface="Times New Roman" panose="02020603050405020304" pitchFamily="18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Цветовая гамма из нейтральных цветов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Активное применение иконок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Левое навигационное меню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Правое меню</a:t>
            </a:r>
            <a:endParaRPr lang="en-US" dirty="0">
              <a:cs typeface="Times New Roman" panose="02020603050405020304" pitchFamily="18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Меню действий</a:t>
            </a:r>
            <a:endParaRPr lang="en-US" dirty="0">
              <a:cs typeface="Times New Roman" panose="02020603050405020304" pitchFamily="18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ru-RU" dirty="0">
              <a:cs typeface="Times New Roman" panose="02020603050405020304" pitchFamily="18" charset="0"/>
            </a:endParaRPr>
          </a:p>
        </p:txBody>
      </p:sp>
      <p:pic>
        <p:nvPicPr>
          <p:cNvPr id="19" name="Рисунок 50">
            <a:extLst>
              <a:ext uri="{FF2B5EF4-FFF2-40B4-BE49-F238E27FC236}">
                <a16:creationId xmlns:a16="http://schemas.microsoft.com/office/drawing/2014/main" id="{54DD9020-B57B-4AF5-AE28-319F956766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990" y="980728"/>
            <a:ext cx="3619500" cy="2282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B54E37-8AD1-42FC-9DF5-FBD2B977E3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6" b="6998"/>
          <a:stretch/>
        </p:blipFill>
        <p:spPr>
          <a:xfrm>
            <a:off x="7724990" y="3440168"/>
            <a:ext cx="3619500" cy="16721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C738C8-E019-455C-A46E-E0C3BDAB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0" y="5337271"/>
            <a:ext cx="2610214" cy="695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F4F8A4-AEAA-448B-9E3A-724C82B5633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17395" y="2279208"/>
            <a:ext cx="1799590" cy="37534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C196F2-D24C-4E42-B0A2-9C0318E49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796" y="4662302"/>
            <a:ext cx="3485106" cy="1370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Объект 4">
            <a:extLst>
              <a:ext uri="{FF2B5EF4-FFF2-40B4-BE49-F238E27FC236}">
                <a16:creationId xmlns:a16="http://schemas.microsoft.com/office/drawing/2014/main" id="{0490CFEB-7E85-4BF4-95CE-D1AEC51C7F55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3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4" y="980728"/>
            <a:ext cx="717342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800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2FE99D-E1BB-4073-A53E-4552260DD773}"/>
              </a:ext>
            </a:extLst>
          </p:cNvPr>
          <p:cNvSpPr/>
          <p:nvPr/>
        </p:nvSpPr>
        <p:spPr>
          <a:xfrm>
            <a:off x="698004" y="5324517"/>
            <a:ext cx="5937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ru-RU" dirty="0">
                <a:cs typeface="Times New Roman" panose="02020603050405020304" pitchFamily="18" charset="0"/>
              </a:rPr>
              <a:t>Пагинация, фильтрация, сортировка, поиск</a:t>
            </a:r>
            <a:br>
              <a:rPr lang="ru-RU" dirty="0">
                <a:cs typeface="Times New Roman" panose="02020603050405020304" pitchFamily="18" charset="0"/>
              </a:rPr>
            </a:br>
            <a:r>
              <a:rPr lang="ru-RU" dirty="0">
                <a:cs typeface="Times New Roman" panose="02020603050405020304" pitchFamily="18" charset="0"/>
              </a:rPr>
              <a:t>по 14 коллекциям</a:t>
            </a:r>
          </a:p>
        </p:txBody>
      </p:sp>
      <p:pic>
        <p:nvPicPr>
          <p:cNvPr id="23" name="Рисунок 13">
            <a:extLst>
              <a:ext uri="{FF2B5EF4-FFF2-40B4-BE49-F238E27FC236}">
                <a16:creationId xmlns:a16="http://schemas.microsoft.com/office/drawing/2014/main" id="{B1F223D3-C975-4E26-B43C-E2880D0C05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6778" b="10265"/>
          <a:stretch/>
        </p:blipFill>
        <p:spPr bwMode="auto">
          <a:xfrm>
            <a:off x="695400" y="1628027"/>
            <a:ext cx="5939790" cy="368998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D136CA8-5E76-46D4-98C9-7E69C912D58C}"/>
              </a:ext>
            </a:extLst>
          </p:cNvPr>
          <p:cNvSpPr/>
          <p:nvPr/>
        </p:nvSpPr>
        <p:spPr>
          <a:xfrm>
            <a:off x="9578658" y="1669395"/>
            <a:ext cx="3301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ru-RU" dirty="0">
                <a:cs typeface="Times New Roman" panose="02020603050405020304" pitchFamily="18" charset="0"/>
              </a:rPr>
              <a:t>Авторизация</a:t>
            </a:r>
          </a:p>
        </p:txBody>
      </p:sp>
      <p:pic>
        <p:nvPicPr>
          <p:cNvPr id="27" name="Рисунок 25">
            <a:extLst>
              <a:ext uri="{FF2B5EF4-FFF2-40B4-BE49-F238E27FC236}">
                <a16:creationId xmlns:a16="http://schemas.microsoft.com/office/drawing/2014/main" id="{11DB3E10-AFE1-41AA-A253-047642EF7E9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7" t="7104" r="29490" b="31607"/>
          <a:stretch/>
        </p:blipFill>
        <p:spPr bwMode="auto">
          <a:xfrm>
            <a:off x="6993266" y="306111"/>
            <a:ext cx="3419475" cy="2941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Рисунок 24">
            <a:extLst>
              <a:ext uri="{FF2B5EF4-FFF2-40B4-BE49-F238E27FC236}">
                <a16:creationId xmlns:a16="http://schemas.microsoft.com/office/drawing/2014/main" id="{5EFC4814-01FE-4EFE-B9DC-D997768B780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5"/>
          <a:stretch/>
        </p:blipFill>
        <p:spPr>
          <a:xfrm>
            <a:off x="9181985" y="263926"/>
            <a:ext cx="2517632" cy="1236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8491B4-0460-4B6B-8E20-BF91D02EDF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45"/>
          <a:stretch/>
        </p:blipFill>
        <p:spPr>
          <a:xfrm>
            <a:off x="6993266" y="3475126"/>
            <a:ext cx="3546879" cy="18100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A84BA24-0306-4867-A8FB-A7D5EEA64771}"/>
              </a:ext>
            </a:extLst>
          </p:cNvPr>
          <p:cNvSpPr/>
          <p:nvPr/>
        </p:nvSpPr>
        <p:spPr>
          <a:xfrm>
            <a:off x="6993265" y="5379692"/>
            <a:ext cx="3546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ru-RU" dirty="0">
                <a:cs typeface="Times New Roman" panose="02020603050405020304" pitchFamily="18" charset="0"/>
              </a:rPr>
              <a:t>Локализация на двух языках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0CAB47ED-8C99-4F69-AD4C-2B11773EAA55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09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4" y="980728"/>
            <a:ext cx="717342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800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pic>
        <p:nvPicPr>
          <p:cNvPr id="18" name="Рисунок 27">
            <a:extLst>
              <a:ext uri="{FF2B5EF4-FFF2-40B4-BE49-F238E27FC236}">
                <a16:creationId xmlns:a16="http://schemas.microsoft.com/office/drawing/2014/main" id="{2A6555B9-007A-42BF-ADB0-E60388E7A8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0" y="1512162"/>
            <a:ext cx="5939790" cy="2330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A80BC40-6247-4C8C-A494-9D92CB7A787D}"/>
              </a:ext>
            </a:extLst>
          </p:cNvPr>
          <p:cNvSpPr/>
          <p:nvPr/>
        </p:nvSpPr>
        <p:spPr>
          <a:xfrm>
            <a:off x="555411" y="3964811"/>
            <a:ext cx="5627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ru-RU" dirty="0">
                <a:cs typeface="Times New Roman" panose="02020603050405020304" pitchFamily="18" charset="0"/>
              </a:rPr>
              <a:t>Связанные сущности</a:t>
            </a:r>
          </a:p>
        </p:txBody>
      </p:sp>
      <p:pic>
        <p:nvPicPr>
          <p:cNvPr id="20" name="Рисунок 9">
            <a:extLst>
              <a:ext uri="{FF2B5EF4-FFF2-40B4-BE49-F238E27FC236}">
                <a16:creationId xmlns:a16="http://schemas.microsoft.com/office/drawing/2014/main" id="{1317109F-EACF-48E0-A309-09A143D9F4A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30357" r="1191" b="7192"/>
          <a:stretch/>
        </p:blipFill>
        <p:spPr bwMode="auto">
          <a:xfrm>
            <a:off x="6183166" y="366998"/>
            <a:ext cx="5925820" cy="480885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02FE99D-E1BB-4073-A53E-4552260DD773}"/>
              </a:ext>
            </a:extLst>
          </p:cNvPr>
          <p:cNvSpPr/>
          <p:nvPr/>
        </p:nvSpPr>
        <p:spPr>
          <a:xfrm>
            <a:off x="6183166" y="5217821"/>
            <a:ext cx="5925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ru-RU" dirty="0">
                <a:cs typeface="Times New Roman" panose="02020603050405020304" pitchFamily="18" charset="0"/>
              </a:rPr>
              <a:t>Вложенные сущности</a:t>
            </a:r>
          </a:p>
        </p:txBody>
      </p:sp>
      <p:sp>
        <p:nvSpPr>
          <p:cNvPr id="15" name="Объект 4">
            <a:extLst>
              <a:ext uri="{FF2B5EF4-FFF2-40B4-BE49-F238E27FC236}">
                <a16:creationId xmlns:a16="http://schemas.microsoft.com/office/drawing/2014/main" id="{957F234D-B9F2-4698-B943-6D5D8429C76E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49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и алгоритмы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5" y="980728"/>
            <a:ext cx="5841348" cy="5040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Бэкенд</a:t>
            </a:r>
            <a:endParaRPr lang="ru-RU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Архитектура </a:t>
            </a:r>
            <a:r>
              <a:rPr lang="ru-RU" sz="1800" dirty="0" err="1">
                <a:cs typeface="Times New Roman" panose="02020603050405020304" pitchFamily="18" charset="0"/>
              </a:rPr>
              <a:t>Бэкенда</a:t>
            </a:r>
            <a:r>
              <a:rPr lang="ru-RU" sz="1800" dirty="0">
                <a:cs typeface="Times New Roman" panose="02020603050405020304" pitchFamily="18" charset="0"/>
              </a:rPr>
              <a:t> по паттерну</a:t>
            </a:r>
          </a:p>
          <a:p>
            <a:pPr marL="0" indent="0">
              <a:buNone/>
            </a:pPr>
            <a:r>
              <a:rPr lang="en-US" sz="1800" dirty="0">
                <a:cs typeface="Times New Roman" panose="02020603050405020304" pitchFamily="18" charset="0"/>
              </a:rPr>
              <a:t>Controller-Service-Repository.</a:t>
            </a: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Сервисы, Контроллеры и </a:t>
            </a:r>
            <a:r>
              <a:rPr lang="ru-RU" sz="1800" dirty="0" err="1">
                <a:cs typeface="Times New Roman" panose="02020603050405020304" pitchFamily="18" charset="0"/>
              </a:rPr>
              <a:t>Репозитории</a:t>
            </a:r>
            <a:r>
              <a:rPr lang="ru-RU" sz="1800" dirty="0">
                <a:cs typeface="Times New Roman" panose="02020603050405020304" pitchFamily="18" charset="0"/>
              </a:rPr>
              <a:t> – </a:t>
            </a:r>
            <a:r>
              <a:rPr lang="ru-RU" sz="1800" dirty="0" err="1">
                <a:cs typeface="Times New Roman" panose="02020603050405020304" pitchFamily="18" charset="0"/>
              </a:rPr>
              <a:t>синглтоны</a:t>
            </a: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Стандартизированный </a:t>
            </a:r>
            <a:r>
              <a:rPr lang="en-US" sz="1800" dirty="0">
                <a:cs typeface="Times New Roman" panose="02020603050405020304" pitchFamily="18" charset="0"/>
              </a:rPr>
              <a:t>API </a:t>
            </a:r>
            <a:r>
              <a:rPr lang="ru-RU" sz="1800" dirty="0">
                <a:cs typeface="Times New Roman" panose="02020603050405020304" pitchFamily="18" charset="0"/>
              </a:rPr>
              <a:t>– класс </a:t>
            </a:r>
            <a:r>
              <a:rPr lang="en-US" sz="1800" dirty="0" err="1">
                <a:cs typeface="Times New Roman" panose="02020603050405020304" pitchFamily="18" charset="0"/>
              </a:rPr>
              <a:t>CRUDRouter</a:t>
            </a:r>
            <a:r>
              <a:rPr lang="ru-RU" sz="1800" dirty="0"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Нужно вывести дополнительный столбец? </a:t>
            </a:r>
            <a:r>
              <a:rPr lang="ru-RU" sz="1800" dirty="0" err="1">
                <a:cs typeface="Times New Roman" panose="02020603050405020304" pitchFamily="18" charset="0"/>
              </a:rPr>
              <a:t>Репозитории</a:t>
            </a:r>
            <a:r>
              <a:rPr lang="ru-RU" sz="1800" dirty="0">
                <a:cs typeface="Times New Roman" panose="02020603050405020304" pitchFamily="18" charset="0"/>
              </a:rPr>
              <a:t> могут подтянуть данные из связанных таблиц. При </a:t>
            </a:r>
            <a:r>
              <a:rPr lang="en-US" sz="1800" dirty="0">
                <a:cs typeface="Times New Roman" panose="02020603050405020304" pitchFamily="18" charset="0"/>
              </a:rPr>
              <a:t>Update </a:t>
            </a:r>
            <a:r>
              <a:rPr lang="ru-RU" sz="1800" dirty="0">
                <a:cs typeface="Times New Roman" panose="02020603050405020304" pitchFamily="18" charset="0"/>
              </a:rPr>
              <a:t>и </a:t>
            </a:r>
            <a:r>
              <a:rPr lang="en-US" sz="1800" dirty="0">
                <a:cs typeface="Times New Roman" panose="02020603050405020304" pitchFamily="18" charset="0"/>
              </a:rPr>
              <a:t>Insert</a:t>
            </a:r>
            <a:r>
              <a:rPr lang="ru-RU" sz="1800" dirty="0">
                <a:cs typeface="Times New Roman" panose="02020603050405020304" pitchFamily="18" charset="0"/>
              </a:rPr>
              <a:t> данные, отсутствующие в модели, в СУБД не передаются.</a:t>
            </a:r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7ED7B7-898A-456F-87CD-84690EF87306}"/>
              </a:ext>
            </a:extLst>
          </p:cNvPr>
          <p:cNvGrpSpPr/>
          <p:nvPr/>
        </p:nvGrpSpPr>
        <p:grpSpPr>
          <a:xfrm>
            <a:off x="6312024" y="1221325"/>
            <a:ext cx="5759450" cy="4815594"/>
            <a:chOff x="470678" y="176285"/>
            <a:chExt cx="5759450" cy="4815594"/>
          </a:xfrm>
        </p:grpSpPr>
        <p:pic>
          <p:nvPicPr>
            <p:cNvPr id="23" name="Рисунок 28">
              <a:extLst>
                <a:ext uri="{FF2B5EF4-FFF2-40B4-BE49-F238E27FC236}">
                  <a16:creationId xmlns:a16="http://schemas.microsoft.com/office/drawing/2014/main" id="{A671E089-C755-4A70-A62A-28D123E75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0678" y="572914"/>
              <a:ext cx="5759450" cy="44189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FD231A89-6633-44AA-938A-D9BC77881226}"/>
                </a:ext>
              </a:extLst>
            </p:cNvPr>
            <p:cNvSpPr txBox="1"/>
            <p:nvPr/>
          </p:nvSpPr>
          <p:spPr>
            <a:xfrm>
              <a:off x="1508878" y="176285"/>
              <a:ext cx="4721250" cy="36894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ru-RU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Диаграмма основных классов </a:t>
              </a:r>
              <a:r>
                <a:rPr lang="ru-RU" dirty="0" err="1">
                  <a:solidFill>
                    <a:schemeClr val="tx2"/>
                  </a:solidFill>
                  <a:cs typeface="Times New Roman" panose="02020603050405020304" pitchFamily="18" charset="0"/>
                </a:rPr>
                <a:t>Бэкенда</a:t>
              </a:r>
              <a:endParaRPr lang="ru-RU" dirty="0">
                <a:solidFill>
                  <a:schemeClr val="tx2"/>
                </a:solidFill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6BE60F-7B34-4D65-A59F-A5089FB49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120604"/>
              </p:ext>
            </p:extLst>
          </p:nvPr>
        </p:nvGraphicFramePr>
        <p:xfrm>
          <a:off x="681115" y="4005064"/>
          <a:ext cx="5192286" cy="1697059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351332">
                  <a:extLst>
                    <a:ext uri="{9D8B030D-6E8A-4147-A177-3AD203B41FA5}">
                      <a16:colId xmlns:a16="http://schemas.microsoft.com/office/drawing/2014/main" val="2085190383"/>
                    </a:ext>
                  </a:extLst>
                </a:gridCol>
                <a:gridCol w="2840954">
                  <a:extLst>
                    <a:ext uri="{9D8B030D-6E8A-4147-A177-3AD203B41FA5}">
                      <a16:colId xmlns:a16="http://schemas.microsoft.com/office/drawing/2014/main" val="2410418925"/>
                    </a:ext>
                  </a:extLst>
                </a:gridCol>
              </a:tblGrid>
              <a:tr h="17373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 err="1">
                          <a:effectLst/>
                        </a:rPr>
                        <a:t>Репозиторий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93E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Источник данных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9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704870"/>
                  </a:ext>
                </a:extLst>
              </a:tr>
              <a:tr h="227179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 err="1">
                          <a:effectLst/>
                        </a:rPr>
                        <a:t>ExerciseDependencyRepository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ExerciseDependencies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94561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 err="1">
                          <a:effectLst/>
                        </a:rPr>
                        <a:t>ExerciseRepository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 err="1">
                          <a:effectLst/>
                        </a:rPr>
                        <a:t>Exercises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95522"/>
                  </a:ext>
                </a:extLst>
              </a:tr>
              <a:tr h="43742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 err="1">
                          <a:effectLst/>
                        </a:rPr>
                        <a:t>ExerciseRunHistoryRepository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RunsHistory</a:t>
                      </a:r>
                      <a:r>
                        <a:rPr lang="en-US" sz="800" dirty="0">
                          <a:effectLst/>
                        </a:rPr>
                        <a:t> left join (select `id` as userId2, `group` as </a:t>
                      </a:r>
                      <a:r>
                        <a:rPr lang="en-US" sz="800" dirty="0" err="1">
                          <a:effectLst/>
                        </a:rPr>
                        <a:t>userGroup</a:t>
                      </a:r>
                      <a:r>
                        <a:rPr lang="en-US" sz="800" dirty="0">
                          <a:effectLst/>
                        </a:rPr>
                        <a:t> from Users) as a on a.userId2 = </a:t>
                      </a:r>
                      <a:r>
                        <a:rPr lang="en-US" sz="800" dirty="0" err="1">
                          <a:effectLst/>
                        </a:rPr>
                        <a:t>Runs.user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403601"/>
                  </a:ext>
                </a:extLst>
              </a:tr>
              <a:tr h="42667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ExerciseRunRepository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Runs left join (select `id` as userId2, `group` as </a:t>
                      </a:r>
                      <a:r>
                        <a:rPr lang="en-US" sz="800" dirty="0" err="1">
                          <a:effectLst/>
                        </a:rPr>
                        <a:t>userGroup</a:t>
                      </a:r>
                      <a:r>
                        <a:rPr lang="en-US" sz="800" dirty="0">
                          <a:effectLst/>
                        </a:rPr>
                        <a:t> from Users) as a on a.userId2 = </a:t>
                      </a:r>
                      <a:r>
                        <a:rPr lang="en-US" sz="800" dirty="0" err="1">
                          <a:effectLst/>
                        </a:rPr>
                        <a:t>Runs.userId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25688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ru-RU" sz="800" dirty="0">
                          <a:effectLst/>
                        </a:rPr>
                        <a:t>…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ru-RU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573" marR="39573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551304"/>
                  </a:ext>
                </a:extLst>
              </a:tr>
            </a:tbl>
          </a:graphicData>
        </a:graphic>
      </p:graphicFrame>
      <p:sp>
        <p:nvSpPr>
          <p:cNvPr id="18" name="Объект 4">
            <a:extLst>
              <a:ext uri="{FF2B5EF4-FFF2-40B4-BE49-F238E27FC236}">
                <a16:creationId xmlns:a16="http://schemas.microsoft.com/office/drawing/2014/main" id="{2C94EA9C-D461-455E-BBD4-D0D3B52D180C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BF230E3C-DBE6-4E63-A96A-93883FCA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1385651"/>
            <a:ext cx="6854552" cy="513969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  <a:latin typeface="+mj-lt"/>
              </a:rPr>
              <a:t>Характеристика проблемы</a:t>
            </a:r>
          </a:p>
          <a:p>
            <a:r>
              <a:rPr lang="ru-RU" sz="1800" dirty="0"/>
              <a:t>Больше 70 дилерских центров в РФ</a:t>
            </a:r>
          </a:p>
          <a:p>
            <a:r>
              <a:rPr lang="ru-RU" sz="1800" dirty="0"/>
              <a:t>Резкий переход деятельности Центра Квалификации и Обучения в онлайн-формат обучения</a:t>
            </a:r>
          </a:p>
          <a:p>
            <a:r>
              <a:rPr lang="ru-RU" sz="1800" dirty="0"/>
              <a:t>Низкая вовлеченность учащихся, низкая </a:t>
            </a:r>
            <a:r>
              <a:rPr lang="ru-RU" sz="1800" dirty="0" err="1"/>
              <a:t>усваиваемость</a:t>
            </a:r>
            <a:r>
              <a:rPr lang="ru-RU" sz="1800" dirty="0"/>
              <a:t> материала, подлог, списывание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>
                <a:solidFill>
                  <a:schemeClr val="tx2"/>
                </a:solidFill>
                <a:latin typeface="+mj-lt"/>
              </a:rPr>
              <a:t>Запрос</a:t>
            </a:r>
          </a:p>
          <a:p>
            <a:r>
              <a:rPr lang="ru-RU" sz="1800" dirty="0"/>
              <a:t>Онлайн тренинги с соблюдением стандартов компании</a:t>
            </a:r>
          </a:p>
          <a:p>
            <a:r>
              <a:rPr lang="ru-RU" sz="1800" dirty="0"/>
              <a:t>Чёткие сроки прохождения</a:t>
            </a:r>
          </a:p>
          <a:p>
            <a:r>
              <a:rPr lang="ru-RU" sz="1800" dirty="0"/>
              <a:t>Единый образовательный трек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Заказчик - </a:t>
            </a:r>
            <a:r>
              <a:rPr lang="en-US" dirty="0"/>
              <a:t>BMW Group</a:t>
            </a:r>
            <a:endParaRPr lang="ru-RU" dirty="0"/>
          </a:p>
        </p:txBody>
      </p:sp>
      <p:pic>
        <p:nvPicPr>
          <p:cNvPr id="6" name="Google Shape;60;p14">
            <a:extLst>
              <a:ext uri="{FF2B5EF4-FFF2-40B4-BE49-F238E27FC236}">
                <a16:creationId xmlns:a16="http://schemas.microsoft.com/office/drawing/2014/main" id="{3EC83AE9-3228-43D2-B3E8-BDD8DF70EC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79787" y="44488"/>
            <a:ext cx="3429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2;p14">
            <a:extLst>
              <a:ext uri="{FF2B5EF4-FFF2-40B4-BE49-F238E27FC236}">
                <a16:creationId xmlns:a16="http://schemas.microsoft.com/office/drawing/2014/main" id="{19FFA4F5-E72A-4357-A9CE-AF41085DB1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33" r="60118"/>
          <a:stretch/>
        </p:blipFill>
        <p:spPr>
          <a:xfrm>
            <a:off x="7773735" y="1169189"/>
            <a:ext cx="4131182" cy="48192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Объект 4">
            <a:extLst>
              <a:ext uri="{FF2B5EF4-FFF2-40B4-BE49-F238E27FC236}">
                <a16:creationId xmlns:a16="http://schemas.microsoft.com/office/drawing/2014/main" id="{2588D66F-F6C0-4904-BDFB-61B2415E3F3D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270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и алгоритмы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5" y="980728"/>
            <a:ext cx="5841348" cy="5040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err="1">
                <a:solidFill>
                  <a:srgbClr val="4B6EB9"/>
                </a:solidFill>
                <a:latin typeface="Gilroy SemiBold"/>
                <a:cs typeface="Times New Roman" panose="02020603050405020304" pitchFamily="18" charset="0"/>
              </a:rPr>
              <a:t>Бэкенд</a:t>
            </a:r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Крупные модули взаимодействуют через события</a:t>
            </a: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7ED7B7-898A-456F-87CD-84690EF87306}"/>
              </a:ext>
            </a:extLst>
          </p:cNvPr>
          <p:cNvGrpSpPr/>
          <p:nvPr/>
        </p:nvGrpSpPr>
        <p:grpSpPr>
          <a:xfrm>
            <a:off x="6312024" y="1221325"/>
            <a:ext cx="5759450" cy="4815594"/>
            <a:chOff x="470678" y="176285"/>
            <a:chExt cx="5759450" cy="4815594"/>
          </a:xfrm>
        </p:grpSpPr>
        <p:pic>
          <p:nvPicPr>
            <p:cNvPr id="23" name="Рисунок 28">
              <a:extLst>
                <a:ext uri="{FF2B5EF4-FFF2-40B4-BE49-F238E27FC236}">
                  <a16:creationId xmlns:a16="http://schemas.microsoft.com/office/drawing/2014/main" id="{A671E089-C755-4A70-A62A-28D123E75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0678" y="572914"/>
              <a:ext cx="5759450" cy="44189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FD231A89-6633-44AA-938A-D9BC77881226}"/>
                </a:ext>
              </a:extLst>
            </p:cNvPr>
            <p:cNvSpPr txBox="1"/>
            <p:nvPr/>
          </p:nvSpPr>
          <p:spPr>
            <a:xfrm>
              <a:off x="1508878" y="176285"/>
              <a:ext cx="4721250" cy="36894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ru-RU" dirty="0">
                  <a:solidFill>
                    <a:schemeClr val="tx2"/>
                  </a:solidFill>
                  <a:cs typeface="Times New Roman" panose="02020603050405020304" pitchFamily="18" charset="0"/>
                </a:rPr>
                <a:t>Диаграмма основных классов </a:t>
              </a:r>
              <a:r>
                <a:rPr lang="ru-RU" dirty="0" err="1">
                  <a:solidFill>
                    <a:schemeClr val="tx2"/>
                  </a:solidFill>
                  <a:cs typeface="Times New Roman" panose="02020603050405020304" pitchFamily="18" charset="0"/>
                </a:rPr>
                <a:t>Бэкенда</a:t>
              </a:r>
              <a:endParaRPr lang="ru-RU" dirty="0">
                <a:solidFill>
                  <a:schemeClr val="tx2"/>
                </a:solidFill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8A3186D-9981-4CA9-AE2A-CFAF8706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0" y="2870756"/>
            <a:ext cx="4057252" cy="349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CDA1B-02C5-40BB-AC4D-BDAF19EE4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05" y="3413196"/>
            <a:ext cx="5595713" cy="784446"/>
          </a:xfrm>
          <a:prstGeom prst="rect">
            <a:avLst/>
          </a:prstGeom>
        </p:spPr>
      </p:pic>
      <p:sp>
        <p:nvSpPr>
          <p:cNvPr id="18" name="Объект 4">
            <a:extLst>
              <a:ext uri="{FF2B5EF4-FFF2-40B4-BE49-F238E27FC236}">
                <a16:creationId xmlns:a16="http://schemas.microsoft.com/office/drawing/2014/main" id="{5D6CDF6A-50B0-471B-91E7-E4A8FF48B636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16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и алгоритмы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5" y="980728"/>
            <a:ext cx="584134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Панель Администратора</a:t>
            </a:r>
          </a:p>
          <a:p>
            <a:pPr marL="0" indent="0"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Модель </a:t>
            </a:r>
            <a:r>
              <a:rPr lang="en-US" sz="1800" dirty="0">
                <a:cs typeface="Times New Roman" panose="02020603050405020304" pitchFamily="18" charset="0"/>
              </a:rPr>
              <a:t>MVC: Model </a:t>
            </a:r>
            <a:r>
              <a:rPr lang="ru-RU" sz="1800" dirty="0">
                <a:cs typeface="Times New Roman" panose="02020603050405020304" pitchFamily="18" charset="0"/>
              </a:rPr>
              <a:t>и </a:t>
            </a:r>
            <a:r>
              <a:rPr lang="en-US" sz="1800" dirty="0">
                <a:cs typeface="Times New Roman" panose="02020603050405020304" pitchFamily="18" charset="0"/>
              </a:rPr>
              <a:t>Controller –</a:t>
            </a:r>
            <a:r>
              <a:rPr lang="ru-RU" sz="1800" dirty="0">
                <a:cs typeface="Times New Roman" panose="02020603050405020304" pitchFamily="18" charset="0"/>
              </a:rPr>
              <a:t> в </a:t>
            </a:r>
            <a:r>
              <a:rPr lang="ru-RU" sz="1800" dirty="0" err="1">
                <a:cs typeface="Times New Roman" panose="02020603050405020304" pitchFamily="18" charset="0"/>
              </a:rPr>
              <a:t>Бэкенде</a:t>
            </a:r>
            <a:r>
              <a:rPr lang="ru-RU" sz="1800" dirty="0"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cs typeface="Times New Roman" panose="02020603050405020304" pitchFamily="18" charset="0"/>
              </a:rPr>
              <a:t>View –</a:t>
            </a:r>
            <a:r>
              <a:rPr lang="ru-RU" sz="1800" dirty="0">
                <a:cs typeface="Times New Roman" panose="02020603050405020304" pitchFamily="18" charset="0"/>
              </a:rPr>
              <a:t> Панель Администратора.</a:t>
            </a:r>
            <a:r>
              <a:rPr lang="en-US" sz="18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Для уменьшения числа ошибок и обеспечения совместимости </a:t>
            </a:r>
            <a:r>
              <a:rPr lang="en-US" sz="1800" dirty="0">
                <a:cs typeface="Times New Roman" panose="02020603050405020304" pitchFamily="18" charset="0"/>
              </a:rPr>
              <a:t>API </a:t>
            </a:r>
            <a:r>
              <a:rPr lang="ru-RU" sz="1800" dirty="0">
                <a:cs typeface="Times New Roman" panose="02020603050405020304" pitchFamily="18" charset="0"/>
              </a:rPr>
              <a:t>15 классов сущностей </a:t>
            </a:r>
            <a:r>
              <a:rPr lang="ru-RU" sz="1800" dirty="0" err="1">
                <a:cs typeface="Times New Roman" panose="02020603050405020304" pitchFamily="18" charset="0"/>
              </a:rPr>
              <a:t>переиспользуется</a:t>
            </a:r>
            <a:r>
              <a:rPr lang="ru-RU" sz="1800" dirty="0">
                <a:cs typeface="Times New Roman" panose="02020603050405020304" pitchFamily="18" charset="0"/>
              </a:rPr>
              <a:t> между Панелью Администратора и </a:t>
            </a:r>
            <a:r>
              <a:rPr lang="ru-RU" sz="1800" dirty="0" err="1">
                <a:cs typeface="Times New Roman" panose="02020603050405020304" pitchFamily="18" charset="0"/>
              </a:rPr>
              <a:t>Бэкендом</a:t>
            </a:r>
            <a:r>
              <a:rPr lang="ru-RU" sz="1800" dirty="0"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Единый стандарт компонентов: </a:t>
            </a:r>
            <a:r>
              <a:rPr lang="en-US" sz="1800" dirty="0">
                <a:cs typeface="Times New Roman" panose="02020603050405020304" pitchFamily="18" charset="0"/>
              </a:rPr>
              <a:t>List, Create, Edit. </a:t>
            </a:r>
            <a:endParaRPr lang="ru-RU" sz="1800" dirty="0">
              <a:cs typeface="Times New Roman" panose="02020603050405020304" pitchFamily="18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24" name="Text Box 7">
            <a:extLst>
              <a:ext uri="{FF2B5EF4-FFF2-40B4-BE49-F238E27FC236}">
                <a16:creationId xmlns:a16="http://schemas.microsoft.com/office/drawing/2014/main" id="{FD231A89-6633-44AA-938A-D9BC77881226}"/>
              </a:ext>
            </a:extLst>
          </p:cNvPr>
          <p:cNvSpPr txBox="1"/>
          <p:nvPr/>
        </p:nvSpPr>
        <p:spPr>
          <a:xfrm>
            <a:off x="3456345" y="4897790"/>
            <a:ext cx="3047826" cy="1199944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ru-RU" dirty="0">
                <a:solidFill>
                  <a:schemeClr val="tx2"/>
                </a:solidFill>
                <a:cs typeface="Times New Roman" panose="02020603050405020304" pitchFamily="18" charset="0"/>
              </a:rPr>
              <a:t>Диаграмма основных классов Панели Администратора</a:t>
            </a:r>
          </a:p>
        </p:txBody>
      </p:sp>
      <p:pic>
        <p:nvPicPr>
          <p:cNvPr id="18" name="Рисунок 41">
            <a:extLst>
              <a:ext uri="{FF2B5EF4-FFF2-40B4-BE49-F238E27FC236}">
                <a16:creationId xmlns:a16="http://schemas.microsoft.com/office/drawing/2014/main" id="{9C756981-C596-4ACC-B4DC-DD989F8C8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5789" y="317713"/>
            <a:ext cx="5467350" cy="5758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Объект 4">
            <a:extLst>
              <a:ext uri="{FF2B5EF4-FFF2-40B4-BE49-F238E27FC236}">
                <a16:creationId xmlns:a16="http://schemas.microsoft.com/office/drawing/2014/main" id="{77FF75F0-D594-49CC-BEF7-69B6442F6CFA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8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и алгоритмы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5" y="980728"/>
            <a:ext cx="584134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Панель Администратора - </a:t>
            </a:r>
            <a:r>
              <a:rPr lang="en-US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API</a:t>
            </a:r>
            <a:endParaRPr lang="ru-RU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6 видов запросов:</a:t>
            </a:r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B74C57-640A-4DD9-A5E7-CDEBF717E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88785"/>
              </p:ext>
            </p:extLst>
          </p:nvPr>
        </p:nvGraphicFramePr>
        <p:xfrm>
          <a:off x="622925" y="1732367"/>
          <a:ext cx="5933440" cy="2625665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605968781"/>
                    </a:ext>
                  </a:extLst>
                </a:gridCol>
                <a:gridCol w="4585970">
                  <a:extLst>
                    <a:ext uri="{9D8B030D-6E8A-4147-A177-3AD203B41FA5}">
                      <a16:colId xmlns:a16="http://schemas.microsoft.com/office/drawing/2014/main" val="1739125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Действие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93E3"/>
                    </a:solidFill>
                  </a:tcPr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Запрос к API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9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52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getList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GET </a:t>
                      </a:r>
                      <a:r>
                        <a:rPr lang="en-US" sz="1400" u="sng" dirty="0">
                          <a:effectLst/>
                          <a:hlinkClick r:id="rId2"/>
                        </a:rPr>
                        <a:t>http://my.api.url/posts?_sort=title&amp;_order=ASC&amp;_start=0</a:t>
                      </a:r>
                      <a:r>
                        <a:rPr lang="en-US" sz="1400" dirty="0">
                          <a:effectLst/>
                        </a:rPr>
                        <a:t> &amp;_end=24&amp;title=bar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1327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getOne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GET http://my.api.url/posts/123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535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getMany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GET http://my.api.url/posts?id=123&amp;id=456&amp;id=789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52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create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POST http://my.api.url/posts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5463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update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PUT http://my.api.url/posts/123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4828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delete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DELETE http://my.api.url/posts/123</a:t>
                      </a:r>
                      <a:endParaRPr lang="ru-RU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153722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F216043-05B5-46CB-83CC-F66B1442BAE9}"/>
              </a:ext>
            </a:extLst>
          </p:cNvPr>
          <p:cNvSpPr/>
          <p:nvPr/>
        </p:nvSpPr>
        <p:spPr>
          <a:xfrm>
            <a:off x="7700796" y="1376933"/>
            <a:ext cx="384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cs typeface="Times New Roman" panose="02020603050405020304" pitchFamily="18" charset="0"/>
              </a:rPr>
              <a:t>Нетипичные запросы? Тот же </a:t>
            </a:r>
            <a:r>
              <a:rPr lang="en-US" dirty="0">
                <a:cs typeface="Times New Roman" panose="02020603050405020304" pitchFamily="18" charset="0"/>
              </a:rPr>
              <a:t>API</a:t>
            </a:r>
            <a:r>
              <a:rPr lang="ru-RU" dirty="0">
                <a:cs typeface="Times New Roman" panose="02020603050405020304" pitchFamily="18" charset="0"/>
              </a:rPr>
              <a:t>!</a:t>
            </a: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4C84BF-2E3C-441E-A6E5-117FDC899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68" b="1"/>
          <a:stretch/>
        </p:blipFill>
        <p:spPr>
          <a:xfrm>
            <a:off x="7459678" y="1837410"/>
            <a:ext cx="4324954" cy="20840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F8865C4-E63B-4424-8D57-28CAA8D17752}"/>
              </a:ext>
            </a:extLst>
          </p:cNvPr>
          <p:cNvSpPr/>
          <p:nvPr/>
        </p:nvSpPr>
        <p:spPr>
          <a:xfrm>
            <a:off x="767408" y="4641611"/>
            <a:ext cx="31688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cs typeface="Times New Roman" panose="02020603050405020304" pitchFamily="18" charset="0"/>
              </a:rPr>
              <a:t>100 строк обеспечивают серверный поиск, сортировку, фильтрацию и пагинацию по всем сущностям!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D3B39-637B-4DD0-AD45-34EC7117A5A1}"/>
              </a:ext>
            </a:extLst>
          </p:cNvPr>
          <p:cNvSpPr/>
          <p:nvPr/>
        </p:nvSpPr>
        <p:spPr>
          <a:xfrm>
            <a:off x="4035268" y="5057308"/>
            <a:ext cx="29054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2"/>
                </a:solidFill>
              </a:rPr>
              <a:t>/</a:t>
            </a:r>
            <a:r>
              <a:rPr lang="en-US" sz="1400" dirty="0" err="1">
                <a:solidFill>
                  <a:schemeClr val="tx2"/>
                </a:solidFill>
              </a:rPr>
              <a:t>api</a:t>
            </a:r>
            <a:r>
              <a:rPr lang="ru-RU" sz="1400" dirty="0">
                <a:solidFill>
                  <a:schemeClr val="tx2"/>
                </a:solidFill>
              </a:rPr>
              <a:t>/</a:t>
            </a:r>
            <a:r>
              <a:rPr lang="en-US" sz="1400" dirty="0">
                <a:solidFill>
                  <a:schemeClr val="tx2"/>
                </a:solidFill>
              </a:rPr>
              <a:t>posts</a:t>
            </a:r>
            <a:r>
              <a:rPr lang="ru-RU" sz="1400" dirty="0">
                <a:solidFill>
                  <a:schemeClr val="tx2"/>
                </a:solidFill>
              </a:rPr>
              <a:t>?</a:t>
            </a:r>
          </a:p>
          <a:p>
            <a:r>
              <a:rPr lang="en-US" sz="1400" dirty="0">
                <a:solidFill>
                  <a:schemeClr val="tx2"/>
                </a:solidFill>
              </a:rPr>
              <a:t>sort</a:t>
            </a:r>
            <a:r>
              <a:rPr lang="ru-RU" sz="1400" dirty="0">
                <a:solidFill>
                  <a:schemeClr val="tx2"/>
                </a:solidFill>
              </a:rPr>
              <a:t>=["</a:t>
            </a:r>
            <a:r>
              <a:rPr lang="en-US" sz="1400" dirty="0">
                <a:solidFill>
                  <a:schemeClr val="tx2"/>
                </a:solidFill>
              </a:rPr>
              <a:t>title</a:t>
            </a:r>
            <a:r>
              <a:rPr lang="ru-RU" sz="1400" dirty="0">
                <a:solidFill>
                  <a:schemeClr val="tx2"/>
                </a:solidFill>
              </a:rPr>
              <a:t>","</a:t>
            </a:r>
            <a:r>
              <a:rPr lang="en-US" sz="1400" dirty="0">
                <a:solidFill>
                  <a:schemeClr val="tx2"/>
                </a:solidFill>
              </a:rPr>
              <a:t>ASC</a:t>
            </a:r>
            <a:r>
              <a:rPr lang="ru-RU" sz="1400" dirty="0">
                <a:solidFill>
                  <a:schemeClr val="tx2"/>
                </a:solidFill>
              </a:rPr>
              <a:t>"]&amp;</a:t>
            </a:r>
            <a:r>
              <a:rPr lang="en-US" sz="1400" dirty="0">
                <a:solidFill>
                  <a:schemeClr val="tx2"/>
                </a:solidFill>
              </a:rPr>
              <a:t>range</a:t>
            </a:r>
            <a:r>
              <a:rPr lang="ru-RU" sz="1400" dirty="0">
                <a:solidFill>
                  <a:schemeClr val="tx2"/>
                </a:solidFill>
              </a:rPr>
              <a:t>=[0,24]</a:t>
            </a:r>
          </a:p>
          <a:p>
            <a:r>
              <a:rPr lang="ru-RU" sz="1400" dirty="0">
                <a:solidFill>
                  <a:schemeClr val="tx2"/>
                </a:solidFill>
              </a:rPr>
              <a:t>&amp;</a:t>
            </a:r>
            <a:r>
              <a:rPr lang="en-US" sz="1400" dirty="0">
                <a:solidFill>
                  <a:schemeClr val="tx2"/>
                </a:solidFill>
              </a:rPr>
              <a:t>filter</a:t>
            </a:r>
            <a:r>
              <a:rPr lang="ru-RU" sz="1400" dirty="0">
                <a:solidFill>
                  <a:schemeClr val="tx2"/>
                </a:solidFill>
              </a:rPr>
              <a:t>={"</a:t>
            </a:r>
            <a:r>
              <a:rPr lang="en-US" sz="1400" dirty="0">
                <a:solidFill>
                  <a:schemeClr val="tx2"/>
                </a:solidFill>
              </a:rPr>
              <a:t>title</a:t>
            </a:r>
            <a:r>
              <a:rPr lang="ru-RU" sz="1400" dirty="0">
                <a:solidFill>
                  <a:schemeClr val="tx2"/>
                </a:solidFill>
              </a:rPr>
              <a:t>":"</a:t>
            </a:r>
            <a:r>
              <a:rPr lang="en-US" sz="1400" dirty="0">
                <a:solidFill>
                  <a:schemeClr val="tx2"/>
                </a:solidFill>
              </a:rPr>
              <a:t>bar</a:t>
            </a:r>
            <a:r>
              <a:rPr lang="ru-RU" sz="1400" dirty="0">
                <a:solidFill>
                  <a:schemeClr val="tx2"/>
                </a:solidFill>
              </a:rPr>
              <a:t>", </a:t>
            </a:r>
            <a:r>
              <a:rPr lang="en-US" sz="1400" dirty="0">
                <a:solidFill>
                  <a:schemeClr val="tx2"/>
                </a:solidFill>
              </a:rPr>
              <a:t>author</a:t>
            </a:r>
            <a:r>
              <a:rPr lang="ru-RU" sz="1400" dirty="0">
                <a:solidFill>
                  <a:schemeClr val="tx2"/>
                </a:solidFill>
              </a:rPr>
              <a:t>: "</a:t>
            </a:r>
            <a:r>
              <a:rPr lang="en-US" sz="1400" dirty="0">
                <a:solidFill>
                  <a:schemeClr val="tx2"/>
                </a:solidFill>
              </a:rPr>
              <a:t>foo</a:t>
            </a:r>
            <a:r>
              <a:rPr lang="ru-RU" sz="1400" dirty="0">
                <a:solidFill>
                  <a:schemeClr val="tx2"/>
                </a:solidFill>
              </a:rPr>
              <a:t>"}</a:t>
            </a:r>
          </a:p>
        </p:txBody>
      </p:sp>
      <p:pic>
        <p:nvPicPr>
          <p:cNvPr id="23" name="Рисунок 53">
            <a:extLst>
              <a:ext uri="{FF2B5EF4-FFF2-40B4-BE49-F238E27FC236}">
                <a16:creationId xmlns:a16="http://schemas.microsoft.com/office/drawing/2014/main" id="{10EB0059-69B5-4224-A199-7E4CCEBFFB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032" y="4835455"/>
            <a:ext cx="4038600" cy="1182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151CF99-9BA9-4907-A905-8C6DA06D1341}"/>
              </a:ext>
            </a:extLst>
          </p:cNvPr>
          <p:cNvSpPr/>
          <p:nvPr/>
        </p:nvSpPr>
        <p:spPr>
          <a:xfrm>
            <a:off x="6899636" y="5303256"/>
            <a:ext cx="1022532" cy="246768"/>
          </a:xfrm>
          <a:prstGeom prst="rightArrow">
            <a:avLst/>
          </a:prstGeom>
          <a:solidFill>
            <a:srgbClr val="4B93E3"/>
          </a:solidFill>
          <a:ln>
            <a:solidFill>
              <a:srgbClr val="4B9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4">
            <a:extLst>
              <a:ext uri="{FF2B5EF4-FFF2-40B4-BE49-F238E27FC236}">
                <a16:creationId xmlns:a16="http://schemas.microsoft.com/office/drawing/2014/main" id="{9A93B19D-7034-4BF1-A610-A5F2C0738034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AC556F-3BFB-47A4-95AF-BD423EF2EBDB}"/>
              </a:ext>
            </a:extLst>
          </p:cNvPr>
          <p:cNvCxnSpPr/>
          <p:nvPr/>
        </p:nvCxnSpPr>
        <p:spPr>
          <a:xfrm>
            <a:off x="6888088" y="1513562"/>
            <a:ext cx="0" cy="30675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C147B8-6C78-4079-9FB5-8494FE52B12F}"/>
              </a:ext>
            </a:extLst>
          </p:cNvPr>
          <p:cNvCxnSpPr>
            <a:cxnSpLocks/>
          </p:cNvCxnSpPr>
          <p:nvPr/>
        </p:nvCxnSpPr>
        <p:spPr>
          <a:xfrm>
            <a:off x="608400" y="4581128"/>
            <a:ext cx="111762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603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5" y="2276872"/>
            <a:ext cx="5841348" cy="20162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cs typeface="Times New Roman" panose="02020603050405020304" pitchFamily="18" charset="0"/>
              </a:rPr>
              <a:t>Для обеспечения качества программы было проведено тестирование:</a:t>
            </a:r>
          </a:p>
          <a:p>
            <a:r>
              <a:rPr lang="en-US" dirty="0">
                <a:cs typeface="Times New Roman" panose="02020603050405020304" pitchFamily="18" charset="0"/>
              </a:rPr>
              <a:t>Unit </a:t>
            </a:r>
            <a:r>
              <a:rPr lang="ru-RU" dirty="0">
                <a:cs typeface="Times New Roman" panose="02020603050405020304" pitchFamily="18" charset="0"/>
              </a:rPr>
              <a:t>тестирование по 41 тест кейсам</a:t>
            </a:r>
            <a:r>
              <a:rPr lang="en-US" dirty="0">
                <a:cs typeface="Times New Roman" panose="02020603050405020304" pitchFamily="18" charset="0"/>
              </a:rPr>
              <a:t>;</a:t>
            </a:r>
          </a:p>
          <a:p>
            <a:r>
              <a:rPr lang="ru-RU" dirty="0">
                <a:cs typeface="Times New Roman" panose="02020603050405020304" pitchFamily="18" charset="0"/>
              </a:rPr>
              <a:t>Тестирование </a:t>
            </a:r>
            <a:r>
              <a:rPr lang="en-US" dirty="0">
                <a:cs typeface="Times New Roman" panose="02020603050405020304" pitchFamily="18" charset="0"/>
              </a:rPr>
              <a:t>API</a:t>
            </a:r>
            <a:r>
              <a:rPr lang="ru-RU" dirty="0">
                <a:cs typeface="Times New Roman" panose="02020603050405020304" pitchFamily="18" charset="0"/>
              </a:rPr>
              <a:t> с использованием </a:t>
            </a:r>
            <a:r>
              <a:rPr lang="ru-RU" dirty="0" err="1">
                <a:cs typeface="Times New Roman" panose="02020603050405020304" pitchFamily="18" charset="0"/>
              </a:rPr>
              <a:t>автотестов</a:t>
            </a: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Postman;</a:t>
            </a:r>
            <a:endParaRPr lang="ru-RU" dirty="0">
              <a:cs typeface="Times New Roman" panose="02020603050405020304" pitchFamily="18" charset="0"/>
            </a:endParaRPr>
          </a:p>
          <a:p>
            <a:r>
              <a:rPr lang="ru-RU" dirty="0">
                <a:cs typeface="Times New Roman" panose="02020603050405020304" pitchFamily="18" charset="0"/>
              </a:rPr>
              <a:t>Ручное интеграционное тестирование.</a:t>
            </a: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1D36B24C-7E23-4AEB-91A7-9A2A55F0A515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172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0150"/>
            <a:ext cx="10972800" cy="504000"/>
          </a:xfrm>
        </p:spPr>
        <p:txBody>
          <a:bodyPr/>
          <a:lstStyle/>
          <a:p>
            <a:r>
              <a:rPr lang="ru-RU" b="0" dirty="0"/>
              <a:t>Аспекты надежности, отказоустойчивости и производительности программного продукта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5" y="1886099"/>
            <a:ext cx="5841348" cy="30858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>
              <a:cs typeface="Times New Roman" panose="02020603050405020304" pitchFamily="18" charset="0"/>
            </a:endParaRPr>
          </a:p>
          <a:p>
            <a:r>
              <a:rPr lang="ru-RU" dirty="0" err="1">
                <a:cs typeface="Times New Roman" panose="02020603050405020304" pitchFamily="18" charset="0"/>
              </a:rPr>
              <a:t>Бэкенд</a:t>
            </a:r>
            <a:r>
              <a:rPr lang="ru-RU" dirty="0">
                <a:cs typeface="Times New Roman" panose="02020603050405020304" pitchFamily="18" charset="0"/>
              </a:rPr>
              <a:t> построен по транзакционной модели и может быть без потерь перезапущен в случае возникновения ошибки</a:t>
            </a:r>
          </a:p>
          <a:p>
            <a:r>
              <a:rPr lang="ru-RU" dirty="0">
                <a:cs typeface="Times New Roman" panose="02020603050405020304" pitchFamily="18" charset="0"/>
              </a:rPr>
              <a:t>Доступно горизонтальное масштабирование </a:t>
            </a:r>
            <a:r>
              <a:rPr lang="ru-RU" dirty="0" err="1">
                <a:cs typeface="Times New Roman" panose="02020603050405020304" pitchFamily="18" charset="0"/>
              </a:rPr>
              <a:t>Бэкенда</a:t>
            </a:r>
            <a:endParaRPr lang="ru-RU" dirty="0">
              <a:cs typeface="Times New Roman" panose="02020603050405020304" pitchFamily="18" charset="0"/>
            </a:endParaRPr>
          </a:p>
          <a:p>
            <a:r>
              <a:rPr lang="ru-RU" dirty="0">
                <a:cs typeface="Times New Roman" panose="02020603050405020304" pitchFamily="18" charset="0"/>
              </a:rPr>
              <a:t>Разработаны конфигурации для менеджера процессов </a:t>
            </a:r>
            <a:r>
              <a:rPr lang="en-US" dirty="0">
                <a:cs typeface="Times New Roman" panose="02020603050405020304" pitchFamily="18" charset="0"/>
              </a:rPr>
              <a:t>pm2</a:t>
            </a:r>
            <a:r>
              <a:rPr lang="ru-RU" dirty="0">
                <a:cs typeface="Times New Roman" panose="02020603050405020304" pitchFamily="18" charset="0"/>
              </a:rPr>
              <a:t>, для веб-сервера </a:t>
            </a:r>
            <a:r>
              <a:rPr lang="en-US" dirty="0" err="1">
                <a:cs typeface="Times New Roman" panose="02020603050405020304" pitchFamily="18" charset="0"/>
              </a:rPr>
              <a:t>nginx</a:t>
            </a:r>
            <a:endParaRPr lang="ru-RU" dirty="0">
              <a:cs typeface="Times New Roman" panose="02020603050405020304" pitchFamily="18" charset="0"/>
            </a:endParaRPr>
          </a:p>
          <a:p>
            <a:r>
              <a:rPr lang="ru-RU" dirty="0">
                <a:cs typeface="Times New Roman" panose="02020603050405020304" pitchFamily="18" charset="0"/>
              </a:rPr>
              <a:t>В коде предусмотрена обработка ошибок</a:t>
            </a: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E6BB8A50-0C2E-4C71-A45D-EFBC403B9A50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73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</a:t>
            </a:r>
          </a:p>
        </p:txBody>
      </p:sp>
      <p:sp>
        <p:nvSpPr>
          <p:cNvPr id="8" name="Объект 4">
            <a:extLst>
              <a:ext uri="{FF2B5EF4-FFF2-40B4-BE49-F238E27FC236}">
                <a16:creationId xmlns:a16="http://schemas.microsoft.com/office/drawing/2014/main" id="{2588D66F-F6C0-4904-BDFB-61B2415E3F3D}"/>
              </a:ext>
            </a:extLst>
          </p:cNvPr>
          <p:cNvSpPr txBox="1">
            <a:spLocks/>
          </p:cNvSpPr>
          <p:nvPr/>
        </p:nvSpPr>
        <p:spPr>
          <a:xfrm>
            <a:off x="1984857" y="6120421"/>
            <a:ext cx="4392487" cy="720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Наконечный Павел Александрович, 191-361, 14.06.2023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BMW</a:t>
            </a:r>
            <a:endParaRPr lang="ru-RU" sz="12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35C0B-81B9-43E5-867F-E82393C31829}"/>
              </a:ext>
            </a:extLst>
          </p:cNvPr>
          <p:cNvSpPr/>
          <p:nvPr/>
        </p:nvSpPr>
        <p:spPr>
          <a:xfrm>
            <a:off x="6060127" y="596806"/>
            <a:ext cx="3348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en-US" dirty="0">
                <a:solidFill>
                  <a:schemeClr val="tx2"/>
                </a:solidFill>
                <a:cs typeface="Times New Roman" panose="02020603050405020304" pitchFamily="18" charset="0"/>
              </a:rPr>
              <a:t>E2E</a:t>
            </a:r>
            <a:r>
              <a:rPr lang="ru-RU" dirty="0">
                <a:solidFill>
                  <a:schemeClr val="tx2"/>
                </a:solidFill>
                <a:cs typeface="Times New Roman" panose="02020603050405020304" pitchFamily="18" charset="0"/>
              </a:rPr>
              <a:t> процесс обучения</a:t>
            </a:r>
          </a:p>
        </p:txBody>
      </p:sp>
      <p:pic>
        <p:nvPicPr>
          <p:cNvPr id="4" name="Demo_v3">
            <a:hlinkClick r:id="" action="ppaction://media"/>
            <a:extLst>
              <a:ext uri="{FF2B5EF4-FFF2-40B4-BE49-F238E27FC236}">
                <a16:creationId xmlns:a16="http://schemas.microsoft.com/office/drawing/2014/main" id="{0EB848B4-13C1-4FF4-8876-BB20F5B491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5480" y="979104"/>
            <a:ext cx="10441160" cy="587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8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03" y="476728"/>
            <a:ext cx="10972800" cy="504000"/>
          </a:xfrm>
        </p:spPr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4" y="980728"/>
            <a:ext cx="717342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800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BE43922F-AAE3-40FC-90A1-50C4C8F65199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234A23-27F7-40FD-8902-19CD9C11B367}"/>
              </a:ext>
            </a:extLst>
          </p:cNvPr>
          <p:cNvSpPr/>
          <p:nvPr/>
        </p:nvSpPr>
        <p:spPr>
          <a:xfrm>
            <a:off x="591204" y="1437872"/>
            <a:ext cx="5043041" cy="336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ru-RU" dirty="0">
                <a:cs typeface="Times New Roman" panose="02020603050405020304" pitchFamily="18" charset="0"/>
              </a:rPr>
              <a:t>Вместе с Заказчиком был проведён анализ разработанной системы, подтверждающий техническую и экономическую целесообразность проекта.</a:t>
            </a:r>
          </a:p>
          <a:p>
            <a:pPr>
              <a:spcBef>
                <a:spcPct val="20000"/>
              </a:spcBef>
            </a:pPr>
            <a:endParaRPr lang="ru-RU" dirty="0"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ru-RU" dirty="0">
                <a:cs typeface="Times New Roman" panose="02020603050405020304" pitchFamily="18" charset="0"/>
              </a:rPr>
              <a:t>Система находится в процессе внедрения</a:t>
            </a:r>
            <a:r>
              <a:rPr lang="en-US" dirty="0">
                <a:cs typeface="Times New Roman" panose="02020603050405020304" pitchFamily="18" charset="0"/>
              </a:rPr>
              <a:t>: </a:t>
            </a:r>
            <a:r>
              <a:rPr lang="ru-RU" dirty="0">
                <a:cs typeface="Times New Roman" panose="02020603050405020304" pitchFamily="18" charset="0"/>
              </a:rPr>
              <a:t>подготовлена инструкция по установке и настройке.</a:t>
            </a:r>
          </a:p>
          <a:p>
            <a:pPr>
              <a:spcBef>
                <a:spcPct val="20000"/>
              </a:spcBef>
            </a:pPr>
            <a:endParaRPr lang="ru-RU" dirty="0"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ru-RU" dirty="0">
                <a:cs typeface="Times New Roman" panose="02020603050405020304" pitchFamily="18" charset="0"/>
              </a:rPr>
              <a:t>Определены перспективы доработки и дальнейшего развития системы.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43804C-ADDB-4FA5-931D-0B4894A37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698505"/>
              </p:ext>
            </p:extLst>
          </p:nvPr>
        </p:nvGraphicFramePr>
        <p:xfrm>
          <a:off x="6874179" y="329919"/>
          <a:ext cx="4981930" cy="571953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067832">
                  <a:extLst>
                    <a:ext uri="{9D8B030D-6E8A-4147-A177-3AD203B41FA5}">
                      <a16:colId xmlns:a16="http://schemas.microsoft.com/office/drawing/2014/main" val="1977043749"/>
                    </a:ext>
                  </a:extLst>
                </a:gridCol>
                <a:gridCol w="973328">
                  <a:extLst>
                    <a:ext uri="{9D8B030D-6E8A-4147-A177-3AD203B41FA5}">
                      <a16:colId xmlns:a16="http://schemas.microsoft.com/office/drawing/2014/main" val="3614194052"/>
                    </a:ext>
                  </a:extLst>
                </a:gridCol>
                <a:gridCol w="486664">
                  <a:extLst>
                    <a:ext uri="{9D8B030D-6E8A-4147-A177-3AD203B41FA5}">
                      <a16:colId xmlns:a16="http://schemas.microsoft.com/office/drawing/2014/main" val="2146736100"/>
                    </a:ext>
                  </a:extLst>
                </a:gridCol>
                <a:gridCol w="486664">
                  <a:extLst>
                    <a:ext uri="{9D8B030D-6E8A-4147-A177-3AD203B41FA5}">
                      <a16:colId xmlns:a16="http://schemas.microsoft.com/office/drawing/2014/main" val="1961811142"/>
                    </a:ext>
                  </a:extLst>
                </a:gridCol>
                <a:gridCol w="483721">
                  <a:extLst>
                    <a:ext uri="{9D8B030D-6E8A-4147-A177-3AD203B41FA5}">
                      <a16:colId xmlns:a16="http://schemas.microsoft.com/office/drawing/2014/main" val="994223050"/>
                    </a:ext>
                  </a:extLst>
                </a:gridCol>
                <a:gridCol w="483721">
                  <a:extLst>
                    <a:ext uri="{9D8B030D-6E8A-4147-A177-3AD203B41FA5}">
                      <a16:colId xmlns:a16="http://schemas.microsoft.com/office/drawing/2014/main" val="1611811604"/>
                    </a:ext>
                  </a:extLst>
                </a:gridCol>
              </a:tblGrid>
              <a:tr h="381956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Показатели качества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err="1"/>
                        <a:t>Коэфф</a:t>
                      </a:r>
                      <a:r>
                        <a:rPr lang="ru-RU" sz="1200" dirty="0"/>
                        <a:t>. Весомости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Bj</a:t>
                      </a:r>
                      <a:endParaRPr lang="ru-RU" sz="1200" dirty="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Проект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Аналог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014385"/>
                  </a:ext>
                </a:extLst>
              </a:tr>
              <a:tr h="40425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Xj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Bj×Xj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Xj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Bj×Xj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29709"/>
                  </a:ext>
                </a:extLst>
              </a:tr>
              <a:tr h="584085"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1. Удобство работы, удобство пользовательского интерфейса (</a:t>
                      </a:r>
                      <a:r>
                        <a:rPr lang="en-US" sz="1200" dirty="0"/>
                        <a:t>UX</a:t>
                      </a:r>
                      <a:r>
                        <a:rPr lang="ru-RU" sz="1200" dirty="0"/>
                        <a:t>)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0,14</a:t>
                      </a:r>
                      <a:endParaRPr lang="ru-RU" sz="1200" dirty="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4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0</a:t>
                      </a:r>
                      <a:r>
                        <a:rPr lang="en-US" sz="1200"/>
                        <a:t>,56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2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0,28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594146"/>
                  </a:ext>
                </a:extLst>
              </a:tr>
              <a:tr h="584085"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2. Соответствие современным технологиям и стандартам организации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0,1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4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0,4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2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0,2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962865"/>
                  </a:ext>
                </a:extLst>
              </a:tr>
              <a:tr h="381956"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3. Соответствие запросам заказчика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0,2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4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0,8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2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0,4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246869"/>
                  </a:ext>
                </a:extLst>
              </a:tr>
              <a:tr h="381956"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4. Ресурсная эффективность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0,05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3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0,15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4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0,2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929600"/>
                  </a:ext>
                </a:extLst>
              </a:tr>
              <a:tr h="381956"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5. Надежность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0,13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3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0,39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4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0,52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894811"/>
                  </a:ext>
                </a:extLst>
              </a:tr>
              <a:tr h="381956"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6. Производительность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0,1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4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0,4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4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0,4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949744"/>
                  </a:ext>
                </a:extLst>
              </a:tr>
              <a:tr h="381956"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7. Ожидаемая результативность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0,13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4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0,52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2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0,26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540201"/>
                  </a:ext>
                </a:extLst>
              </a:tr>
              <a:tr h="381956">
                <a:tc>
                  <a:txBody>
                    <a:bodyPr/>
                    <a:lstStyle/>
                    <a:p>
                      <a:pPr indent="0" algn="l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8. Соотношение стоимость</a:t>
                      </a:r>
                      <a:r>
                        <a:rPr lang="en-US" sz="1200" dirty="0"/>
                        <a:t>/</a:t>
                      </a:r>
                      <a:r>
                        <a:rPr lang="ru-RU" sz="1200" dirty="0"/>
                        <a:t>возможности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0</a:t>
                      </a:r>
                      <a:r>
                        <a:rPr lang="en-US" sz="1200"/>
                        <a:t>,09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4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0,36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2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0,18</a:t>
                      </a:r>
                      <a:endParaRPr lang="ru-RU" sz="1200"/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180740"/>
                  </a:ext>
                </a:extLst>
              </a:tr>
              <a:tr h="179828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Обобщенный показатель качества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/>
                        <a:t>3,58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4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/>
                        <a:t>2,44</a:t>
                      </a:r>
                    </a:p>
                  </a:txBody>
                  <a:tcPr marL="46407" marR="46407" marT="0" marB="0">
                    <a:lnL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9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084804"/>
                  </a:ext>
                </a:extLst>
              </a:tr>
            </a:tbl>
          </a:graphicData>
        </a:graphic>
      </p:graphicFrame>
      <p:sp>
        <p:nvSpPr>
          <p:cNvPr id="11" name="Объект 4">
            <a:extLst>
              <a:ext uri="{FF2B5EF4-FFF2-40B4-BE49-F238E27FC236}">
                <a16:creationId xmlns:a16="http://schemas.microsoft.com/office/drawing/2014/main" id="{FAC740ED-EE7C-4232-AEB8-B60F84BD7F1A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DB24BA-71D7-46A9-96DC-BE7B7D08DAC2}"/>
              </a:ext>
            </a:extLst>
          </p:cNvPr>
          <p:cNvSpPr/>
          <p:nvPr/>
        </p:nvSpPr>
        <p:spPr>
          <a:xfrm>
            <a:off x="6874180" y="-29172"/>
            <a:ext cx="4981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2"/>
                </a:solidFill>
                <a:cs typeface="Times New Roman" panose="02020603050405020304" pitchFamily="18" charset="0"/>
              </a:rPr>
              <a:t>Оценка уровня качества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50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">
            <a:extLst>
              <a:ext uri="{FF2B5EF4-FFF2-40B4-BE49-F238E27FC236}">
                <a16:creationId xmlns:a16="http://schemas.microsoft.com/office/drawing/2014/main" id="{DC36D8C2-2E4E-4A37-BA8E-B1ACD58C4518}"/>
              </a:ext>
            </a:extLst>
          </p:cNvPr>
          <p:cNvSpPr txBox="1">
            <a:spLocks/>
          </p:cNvSpPr>
          <p:nvPr/>
        </p:nvSpPr>
        <p:spPr>
          <a:xfrm>
            <a:off x="763200" y="2348880"/>
            <a:ext cx="7132761" cy="297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500000000000000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Выпускная квалификационная работа</a:t>
            </a:r>
          </a:p>
          <a:p>
            <a:r>
              <a:rPr lang="ru-RU" dirty="0"/>
              <a:t>по направлению 09.03.03 Прикладная информатика</a:t>
            </a:r>
          </a:p>
          <a:p>
            <a:r>
              <a:rPr lang="ru-RU" dirty="0"/>
              <a:t>«Корпоративные информационные системы»</a:t>
            </a:r>
          </a:p>
          <a:p>
            <a:endParaRPr lang="ru-RU" dirty="0"/>
          </a:p>
          <a:p>
            <a:r>
              <a:rPr lang="ru-RU" dirty="0"/>
              <a:t>Студент:</a:t>
            </a:r>
            <a:br>
              <a:rPr lang="ru-RU" dirty="0"/>
            </a:br>
            <a:r>
              <a:rPr lang="ru-RU" dirty="0"/>
              <a:t>Наконечный Павел Александрович, 191-361</a:t>
            </a:r>
            <a:endParaRPr lang="en-US" dirty="0"/>
          </a:p>
          <a:p>
            <a:endParaRPr lang="ru-RU" dirty="0"/>
          </a:p>
          <a:p>
            <a:r>
              <a:rPr lang="ru-RU" dirty="0"/>
              <a:t>Руководитель ВКР:</a:t>
            </a:r>
          </a:p>
          <a:p>
            <a:r>
              <a:rPr lang="ru-RU" dirty="0" err="1"/>
              <a:t>Змазнева</a:t>
            </a:r>
            <a:r>
              <a:rPr lang="ru-RU" dirty="0"/>
              <a:t> Олеся Анатольевна, к.ф.н., доцент.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ED56123-B541-4A25-8E81-5F72F20B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9231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BF230E3C-DBE6-4E63-A96A-93883FCA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1379868"/>
            <a:ext cx="11248240" cy="44253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  <a:latin typeface="+mj-lt"/>
              </a:rPr>
              <a:t>Цель</a:t>
            </a:r>
          </a:p>
          <a:p>
            <a:pPr marL="0" indent="0">
              <a:buNone/>
            </a:pPr>
            <a:r>
              <a:rPr lang="ru-RU" sz="1800" dirty="0"/>
              <a:t>Разработать информационную систему для корпоративного обучения сотрудников дилерских центров BMW </a:t>
            </a:r>
            <a:r>
              <a:rPr lang="ru-RU" sz="1800" dirty="0" err="1"/>
              <a:t>Group</a:t>
            </a:r>
            <a:r>
              <a:rPr lang="ru-RU" sz="1800" dirty="0"/>
              <a:t>.</a:t>
            </a:r>
          </a:p>
          <a:p>
            <a:pPr marL="0" indent="0">
              <a:buNone/>
            </a:pPr>
            <a:br>
              <a:rPr lang="ru-RU" sz="1700" dirty="0"/>
            </a:br>
            <a:r>
              <a:rPr lang="ru-RU" dirty="0">
                <a:solidFill>
                  <a:schemeClr val="accent1"/>
                </a:solidFill>
                <a:latin typeface="+mj-lt"/>
              </a:rPr>
              <a:t>Задачи</a:t>
            </a:r>
          </a:p>
          <a:p>
            <a:pPr>
              <a:buFont typeface="+mj-lt"/>
              <a:buAutoNum type="arabicParenR"/>
            </a:pPr>
            <a:r>
              <a:rPr lang="ru-RU" sz="1800" dirty="0"/>
              <a:t>Провести анализ предметной области, аналогов и конкурентов</a:t>
            </a:r>
          </a:p>
          <a:p>
            <a:pPr>
              <a:buFont typeface="+mj-lt"/>
              <a:buAutoNum type="arabicParenR"/>
            </a:pPr>
            <a:r>
              <a:rPr lang="ru-RU" sz="1800" dirty="0"/>
              <a:t>Разработать проект программного продукта</a:t>
            </a:r>
          </a:p>
          <a:p>
            <a:pPr>
              <a:buFont typeface="+mj-lt"/>
              <a:buAutoNum type="arabicParenR"/>
            </a:pPr>
            <a:r>
              <a:rPr lang="ru-RU" sz="1800" dirty="0"/>
              <a:t>Разработать базу данных системы, серверный модуль системы, панель администрирования</a:t>
            </a:r>
          </a:p>
          <a:p>
            <a:pPr>
              <a:buFont typeface="+mj-lt"/>
              <a:buAutoNum type="arabicParenR"/>
            </a:pPr>
            <a:r>
              <a:rPr lang="ru-RU" sz="1800" dirty="0"/>
              <a:t>Предложить методы анализа данных, собираемых системой</a:t>
            </a:r>
          </a:p>
          <a:p>
            <a:pPr>
              <a:buFont typeface="+mj-lt"/>
              <a:buAutoNum type="arabicParenR"/>
            </a:pPr>
            <a:r>
              <a:rPr lang="ru-RU" sz="1800" dirty="0"/>
              <a:t>Оценить технико-экономическую целесообразность проекта</a:t>
            </a:r>
          </a:p>
          <a:p>
            <a:pPr>
              <a:buFont typeface="+mj-lt"/>
              <a:buAutoNum type="arabicParenR"/>
            </a:pPr>
            <a:r>
              <a:rPr lang="ru-RU" sz="1800" dirty="0"/>
              <a:t>Провести тестирование:</a:t>
            </a:r>
            <a:r>
              <a:rPr lang="en-US" sz="1800" dirty="0"/>
              <a:t> Unit, API, </a:t>
            </a:r>
            <a:r>
              <a:rPr lang="ru-RU" sz="1800" dirty="0"/>
              <a:t>интеграционное.</a:t>
            </a:r>
          </a:p>
          <a:p>
            <a:pPr>
              <a:buFont typeface="+mj-lt"/>
              <a:buAutoNum type="arabicParenR"/>
            </a:pPr>
            <a:r>
              <a:rPr lang="ru-RU" sz="1800" dirty="0"/>
              <a:t>Обеспечить информационную безопасность, надежность, отказоустойчивость и производительность системы</a:t>
            </a:r>
          </a:p>
          <a:p>
            <a:pPr marL="0" indent="0">
              <a:buNone/>
            </a:pPr>
            <a:endParaRPr lang="ru-RU" sz="17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11" name="Объект 1">
            <a:extLst>
              <a:ext uri="{FF2B5EF4-FFF2-40B4-BE49-F238E27FC236}">
                <a16:creationId xmlns:a16="http://schemas.microsoft.com/office/drawing/2014/main" id="{9AF385F9-7CB3-4CCD-ADDC-05C724EC0113}"/>
              </a:ext>
            </a:extLst>
          </p:cNvPr>
          <p:cNvSpPr txBox="1">
            <a:spLocks/>
          </p:cNvSpPr>
          <p:nvPr/>
        </p:nvSpPr>
        <p:spPr>
          <a:xfrm>
            <a:off x="5000886" y="980728"/>
            <a:ext cx="6999769" cy="4425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500000000000000" pitchFamily="34" charset="0"/>
              <a:buNone/>
            </a:pPr>
            <a:endParaRPr lang="ru-RU" sz="1700" dirty="0"/>
          </a:p>
        </p:txBody>
      </p:sp>
      <p:sp>
        <p:nvSpPr>
          <p:cNvPr id="8" name="Объект 4">
            <a:extLst>
              <a:ext uri="{FF2B5EF4-FFF2-40B4-BE49-F238E27FC236}">
                <a16:creationId xmlns:a16="http://schemas.microsoft.com/office/drawing/2014/main" id="{265A5C19-47AE-40F4-AA78-CC5AB9B63931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75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Корпоративное обучение</a:t>
            </a:r>
          </a:p>
        </p:txBody>
      </p:sp>
      <p:pic>
        <p:nvPicPr>
          <p:cNvPr id="9" name="Google Shape;72;p15">
            <a:extLst>
              <a:ext uri="{FF2B5EF4-FFF2-40B4-BE49-F238E27FC236}">
                <a16:creationId xmlns:a16="http://schemas.microsoft.com/office/drawing/2014/main" id="{7484779E-B2FF-4E23-B190-DEA447C1F7F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4085" y="3878978"/>
            <a:ext cx="3679950" cy="19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4" y="1412776"/>
            <a:ext cx="7173425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accent2"/>
                </a:solidFill>
                <a:latin typeface="+mj-lt"/>
              </a:rPr>
              <a:t>Для сотрудника</a:t>
            </a:r>
          </a:p>
          <a:p>
            <a:pPr marL="0" indent="0">
              <a:buFont typeface="Arial" panose="020B0500000000000000" pitchFamily="34" charset="0"/>
              <a:buNone/>
            </a:pPr>
            <a:r>
              <a:rPr lang="ru-RU" sz="1800" dirty="0">
                <a:cs typeface="Times New Roman" panose="02020603050405020304" pitchFamily="18" charset="0"/>
              </a:rPr>
              <a:t>Карьерный рост, повышение компетентности.</a:t>
            </a:r>
          </a:p>
          <a:p>
            <a:pPr marL="0" indent="0">
              <a:buFont typeface="Arial" panose="020B0500000000000000" pitchFamily="34" charset="0"/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accent2"/>
                </a:solidFill>
                <a:latin typeface="+mj-lt"/>
              </a:rPr>
              <a:t>Для организации</a:t>
            </a:r>
          </a:p>
          <a:p>
            <a:pPr marL="0" indent="0">
              <a:buFont typeface="Arial" panose="020B0500000000000000" pitchFamily="34" charset="0"/>
              <a:buNone/>
            </a:pPr>
            <a:r>
              <a:rPr lang="ru-RU" sz="1800" dirty="0">
                <a:cs typeface="Times New Roman" panose="02020603050405020304" pitchFamily="18" charset="0"/>
              </a:rPr>
              <a:t>Повышение квалификации сотрудников.</a:t>
            </a:r>
          </a:p>
          <a:p>
            <a:pPr marL="0" indent="0">
              <a:buFont typeface="Arial" panose="020B0500000000000000" pitchFamily="34" charset="0"/>
              <a:buNone/>
            </a:pPr>
            <a:r>
              <a:rPr lang="ru-RU" sz="1800" dirty="0">
                <a:cs typeface="Times New Roman" panose="02020603050405020304" pitchFamily="18" charset="0"/>
              </a:rPr>
              <a:t>Важно собирать обратную связь сотрудников для совершенствования процессов обучения.</a:t>
            </a: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Корпоративное обучение - отдельная функция организации, наряду с LnC и HR.</a:t>
            </a:r>
            <a:br>
              <a:rPr lang="ru-RU" sz="1800" dirty="0">
                <a:cs typeface="Times New Roman" panose="02020603050405020304" pitchFamily="18" charset="0"/>
              </a:rPr>
            </a:b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Направления: onboarding, переподготовка сотрудников, формирование общих корпоративных компетенций.</a:t>
            </a:r>
          </a:p>
          <a:p>
            <a:pPr marL="0" indent="0">
              <a:buFont typeface="Arial" panose="020B0500000000000000" pitchFamily="34" charset="0"/>
              <a:buNone/>
            </a:pPr>
            <a:endParaRPr lang="ru-RU" sz="1800" dirty="0">
              <a:cs typeface="Times New Roman" panose="02020603050405020304" pitchFamily="18" charset="0"/>
            </a:endParaRPr>
          </a:p>
        </p:txBody>
      </p:sp>
      <p:pic>
        <p:nvPicPr>
          <p:cNvPr id="16" name="Google Shape;68;p15">
            <a:extLst>
              <a:ext uri="{FF2B5EF4-FFF2-40B4-BE49-F238E27FC236}">
                <a16:creationId xmlns:a16="http://schemas.microsoft.com/office/drawing/2014/main" id="{4527FB4E-3CDE-41D3-99AF-69937DA2DF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862" y="906979"/>
            <a:ext cx="4081175" cy="22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71;p15">
            <a:extLst>
              <a:ext uri="{FF2B5EF4-FFF2-40B4-BE49-F238E27FC236}">
                <a16:creationId xmlns:a16="http://schemas.microsoft.com/office/drawing/2014/main" id="{07339689-A474-429C-9C7D-109C08978F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956" y="3177164"/>
            <a:ext cx="3679949" cy="70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3;p15">
            <a:extLst>
              <a:ext uri="{FF2B5EF4-FFF2-40B4-BE49-F238E27FC236}">
                <a16:creationId xmlns:a16="http://schemas.microsoft.com/office/drawing/2014/main" id="{DEAE6C01-7B2B-46E5-8D0D-99D97AC8C9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2172" y="2400416"/>
            <a:ext cx="95250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Объект 4">
            <a:extLst>
              <a:ext uri="{FF2B5EF4-FFF2-40B4-BE49-F238E27FC236}">
                <a16:creationId xmlns:a16="http://schemas.microsoft.com/office/drawing/2014/main" id="{5610F352-5DFF-4F90-B4AA-A02257F0A42E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11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Nike Run Club | Spotify">
            <a:extLst>
              <a:ext uri="{FF2B5EF4-FFF2-40B4-BE49-F238E27FC236}">
                <a16:creationId xmlns:a16="http://schemas.microsoft.com/office/drawing/2014/main" id="{14A6279A-E64C-458F-A74F-0BA4DA3E0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501" y="24722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evHub | Reviews &amp; Information| CabinetM">
            <a:extLst>
              <a:ext uri="{FF2B5EF4-FFF2-40B4-BE49-F238E27FC236}">
                <a16:creationId xmlns:a16="http://schemas.microsoft.com/office/drawing/2014/main" id="{329E1C74-19AB-4127-8ACF-20AADF616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895" y="1466248"/>
            <a:ext cx="1949202" cy="19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20" y="476728"/>
            <a:ext cx="10972800" cy="504000"/>
          </a:xfrm>
        </p:spPr>
        <p:txBody>
          <a:bodyPr/>
          <a:lstStyle/>
          <a:p>
            <a:r>
              <a:rPr lang="ru-RU" dirty="0" err="1"/>
              <a:t>Геймификация</a:t>
            </a:r>
            <a:endParaRPr lang="ru-RU" dirty="0"/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51384" y="1393410"/>
            <a:ext cx="5959137" cy="4879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accent3"/>
                </a:solidFill>
                <a:latin typeface="+mj-lt"/>
              </a:rPr>
              <a:t>Метрика</a:t>
            </a:r>
            <a:endParaRPr lang="ru-RU" sz="2200" dirty="0">
              <a:solidFill>
                <a:schemeClr val="accent3"/>
              </a:solidFill>
              <a:latin typeface="+mj-lt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Вовлеченность пользователей</a:t>
            </a:r>
          </a:p>
          <a:p>
            <a:pPr marL="0" indent="0">
              <a:buNone/>
            </a:pPr>
            <a:endParaRPr lang="ru-RU" sz="22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accent3"/>
                </a:solidFill>
                <a:latin typeface="+mj-lt"/>
              </a:rPr>
              <a:t>Свойства</a:t>
            </a:r>
            <a:endParaRPr lang="ru-RU" sz="2200" dirty="0">
              <a:solidFill>
                <a:schemeClr val="accent3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cs typeface="Times New Roman" panose="02020603050405020304" pitchFamily="18" charset="0"/>
              </a:rPr>
              <a:t>Системность, чёткие правила, цели, структура</a:t>
            </a:r>
          </a:p>
          <a:p>
            <a:pPr marL="0" indent="0">
              <a:buNone/>
            </a:pPr>
            <a:endParaRPr lang="ru-RU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accent3"/>
                </a:solidFill>
                <a:latin typeface="+mj-lt"/>
              </a:rPr>
              <a:t>Типичные элементы</a:t>
            </a:r>
          </a:p>
          <a:p>
            <a:r>
              <a:rPr lang="ru-RU" sz="1800" dirty="0">
                <a:cs typeface="Times New Roman" panose="02020603050405020304" pitchFamily="18" charset="0"/>
              </a:rPr>
              <a:t>Виртуальная валюта</a:t>
            </a:r>
          </a:p>
          <a:p>
            <a:r>
              <a:rPr lang="ru-RU" sz="1800" dirty="0">
                <a:cs typeface="Times New Roman" panose="02020603050405020304" pitchFamily="18" charset="0"/>
              </a:rPr>
              <a:t>Достижения за выполнение milestones</a:t>
            </a:r>
          </a:p>
          <a:p>
            <a:r>
              <a:rPr lang="ru-RU" sz="1800" dirty="0">
                <a:cs typeface="Times New Roman" panose="02020603050405020304" pitchFamily="18" charset="0"/>
              </a:rPr>
              <a:t>Таблицы лидеров</a:t>
            </a:r>
          </a:p>
          <a:p>
            <a:r>
              <a:rPr lang="ru-RU" sz="1800" dirty="0">
                <a:cs typeface="Times New Roman" panose="02020603050405020304" pitchFamily="18" charset="0"/>
              </a:rPr>
              <a:t>Сторителлинг даёт контекст игровым механикам</a:t>
            </a:r>
          </a:p>
          <a:p>
            <a:r>
              <a:rPr lang="ru-RU" sz="1800" dirty="0">
                <a:cs typeface="Times New Roman" panose="02020603050405020304" pitchFamily="18" charset="0"/>
              </a:rPr>
              <a:t>Аватары - виртуальное отображение пользователя в игре.</a:t>
            </a:r>
          </a:p>
        </p:txBody>
      </p:sp>
      <p:pic>
        <p:nvPicPr>
          <p:cNvPr id="12" name="Google Shape;78;p16">
            <a:extLst>
              <a:ext uri="{FF2B5EF4-FFF2-40B4-BE49-F238E27FC236}">
                <a16:creationId xmlns:a16="http://schemas.microsoft.com/office/drawing/2014/main" id="{12066268-8668-47C9-8DEC-8022221D7D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024" y="855690"/>
            <a:ext cx="1806327" cy="1806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pic>
        <p:nvPicPr>
          <p:cNvPr id="4" name="Picture 4" descr="Foursquare City Guide - Wikipedia">
            <a:extLst>
              <a:ext uri="{FF2B5EF4-FFF2-40B4-BE49-F238E27FC236}">
                <a16:creationId xmlns:a16="http://schemas.microsoft.com/office/drawing/2014/main" id="{105B8CE6-64A9-47EE-92E9-255DC722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3682580"/>
            <a:ext cx="3842792" cy="230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бъект 4">
            <a:extLst>
              <a:ext uri="{FF2B5EF4-FFF2-40B4-BE49-F238E27FC236}">
                <a16:creationId xmlns:a16="http://schemas.microsoft.com/office/drawing/2014/main" id="{6E810BFE-EFC7-44B4-A0E7-9480048F7500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01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BF230E3C-DBE6-4E63-A96A-93883FCA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2411574"/>
            <a:ext cx="6623353" cy="20348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  <a:latin typeface="+mj-lt"/>
              </a:rPr>
              <a:t>Проблемы</a:t>
            </a:r>
          </a:p>
          <a:p>
            <a:r>
              <a:rPr lang="ru-RU" sz="1800" dirty="0"/>
              <a:t>Нет геймификационной компоненты</a:t>
            </a:r>
          </a:p>
          <a:p>
            <a:r>
              <a:rPr lang="ru-RU" sz="1800" dirty="0" err="1"/>
              <a:t>Проприетарные</a:t>
            </a:r>
            <a:r>
              <a:rPr lang="ru-RU" sz="1800" dirty="0"/>
              <a:t> решения без</a:t>
            </a:r>
            <a:r>
              <a:rPr lang="en-US" sz="1800" dirty="0"/>
              <a:t> self-hosted </a:t>
            </a:r>
            <a:r>
              <a:rPr lang="ru-RU" sz="1800" dirty="0"/>
              <a:t>решений</a:t>
            </a:r>
          </a:p>
          <a:p>
            <a:r>
              <a:rPr lang="ru-RU" sz="1800" dirty="0"/>
              <a:t>Требуется аудит на соответствие стандартам компании</a:t>
            </a:r>
          </a:p>
          <a:p>
            <a:r>
              <a:rPr lang="ru-RU" sz="1800" dirty="0"/>
              <a:t>Закрытый исходный код</a:t>
            </a:r>
          </a:p>
          <a:p>
            <a:endParaRPr lang="ru-RU" dirty="0"/>
          </a:p>
          <a:p>
            <a:endParaRPr lang="ru-RU" sz="1700" dirty="0"/>
          </a:p>
          <a:p>
            <a:endParaRPr lang="ru-RU" sz="17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готовых решений</a:t>
            </a:r>
          </a:p>
        </p:txBody>
      </p:sp>
      <p:pic>
        <p:nvPicPr>
          <p:cNvPr id="11" name="Google Shape;91;p17">
            <a:extLst>
              <a:ext uri="{FF2B5EF4-FFF2-40B4-BE49-F238E27FC236}">
                <a16:creationId xmlns:a16="http://schemas.microsoft.com/office/drawing/2014/main" id="{EB03E71E-D144-4320-BBBD-98A277E69D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71363" y="907932"/>
            <a:ext cx="2434781" cy="243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8;p17">
            <a:extLst>
              <a:ext uri="{FF2B5EF4-FFF2-40B4-BE49-F238E27FC236}">
                <a16:creationId xmlns:a16="http://schemas.microsoft.com/office/drawing/2014/main" id="{BE3BBCA1-E3A2-4F0D-926B-7D6114729F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4148" y="3235262"/>
            <a:ext cx="2664296" cy="266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2;p17">
            <a:extLst>
              <a:ext uri="{FF2B5EF4-FFF2-40B4-BE49-F238E27FC236}">
                <a16:creationId xmlns:a16="http://schemas.microsoft.com/office/drawing/2014/main" id="{C0D8CCC9-4998-40E9-98F5-AC6A720164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253" y="2986192"/>
            <a:ext cx="2419932" cy="241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Отзывы о Stepik.org - онлайн обучение">
            <a:extLst>
              <a:ext uri="{FF2B5EF4-FFF2-40B4-BE49-F238E27FC236}">
                <a16:creationId xmlns:a16="http://schemas.microsoft.com/office/drawing/2014/main" id="{DA5EC672-25C9-4BDA-9DD5-4C537BD5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576" y="66698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ъект 4">
            <a:extLst>
              <a:ext uri="{FF2B5EF4-FFF2-40B4-BE49-F238E27FC236}">
                <a16:creationId xmlns:a16="http://schemas.microsoft.com/office/drawing/2014/main" id="{575B6B78-5E96-4ECF-93A4-8C37B58B139C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27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482C3CB-EBC9-43F4-AEA3-ABCF94881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99" y="-16809"/>
            <a:ext cx="3864322" cy="6858000"/>
          </a:xfrm>
          <a:prstGeom prst="rect">
            <a:avLst/>
          </a:prstGeom>
        </p:spPr>
      </p:pic>
      <p:sp>
        <p:nvSpPr>
          <p:cNvPr id="2" name="Объект 1">
            <a:extLst>
              <a:ext uri="{FF2B5EF4-FFF2-40B4-BE49-F238E27FC236}">
                <a16:creationId xmlns:a16="http://schemas.microsoft.com/office/drawing/2014/main" id="{BF230E3C-DBE6-4E63-A96A-93883FCA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1664804"/>
            <a:ext cx="6623353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3"/>
                </a:solidFill>
                <a:latin typeface="+mj-lt"/>
              </a:rPr>
              <a:t>Механики</a:t>
            </a:r>
            <a:endParaRPr lang="ru-RU" dirty="0">
              <a:solidFill>
                <a:schemeClr val="accent1"/>
              </a:solidFill>
              <a:latin typeface="+mj-lt"/>
            </a:endParaRPr>
          </a:p>
          <a:p>
            <a:r>
              <a:rPr lang="ru-RU" sz="1800" dirty="0"/>
              <a:t>Курсы, упражнения, шаги</a:t>
            </a:r>
          </a:p>
          <a:p>
            <a:r>
              <a:rPr lang="ru-RU" sz="1800" dirty="0"/>
              <a:t>Группы, Лиги</a:t>
            </a:r>
          </a:p>
          <a:p>
            <a:r>
              <a:rPr lang="ru-RU" sz="1800" dirty="0"/>
              <a:t>Достижения, уведомления</a:t>
            </a:r>
          </a:p>
          <a:p>
            <a:pPr marL="0" indent="0">
              <a:buNone/>
            </a:pPr>
            <a:endParaRPr lang="ru-RU" dirty="0">
              <a:solidFill>
                <a:schemeClr val="accent1"/>
              </a:solidFill>
              <a:latin typeface="+mj-lt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accent1"/>
                </a:solidFill>
                <a:latin typeface="+mj-lt"/>
              </a:rPr>
              <a:t>Недостатки</a:t>
            </a:r>
          </a:p>
          <a:p>
            <a:r>
              <a:rPr lang="ru-RU" sz="1800" dirty="0"/>
              <a:t>Механики работают на ограничение пользователя и побуждают к приобретению платных продуктов.</a:t>
            </a:r>
          </a:p>
          <a:p>
            <a:r>
              <a:rPr lang="ru-RU" sz="1800" dirty="0"/>
              <a:t>Обилие косметических механик, отвлекающих от обучения.</a:t>
            </a:r>
          </a:p>
          <a:p>
            <a:endParaRPr lang="ru-RU" sz="1700" dirty="0"/>
          </a:p>
          <a:p>
            <a:endParaRPr lang="ru-RU" sz="17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подобного ПО</a:t>
            </a:r>
          </a:p>
        </p:txBody>
      </p:sp>
      <p:pic>
        <p:nvPicPr>
          <p:cNvPr id="7" name="Google Shape;81;p16">
            <a:extLst>
              <a:ext uri="{FF2B5EF4-FFF2-40B4-BE49-F238E27FC236}">
                <a16:creationId xmlns:a16="http://schemas.microsoft.com/office/drawing/2014/main" id="{958E0CD3-E43D-41DB-B03E-34A0CA3F4C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9116" y="1164727"/>
            <a:ext cx="2489075" cy="24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2;p16">
            <a:extLst>
              <a:ext uri="{FF2B5EF4-FFF2-40B4-BE49-F238E27FC236}">
                <a16:creationId xmlns:a16="http://schemas.microsoft.com/office/drawing/2014/main" id="{E7E19899-F797-4B0F-9DF2-8372F9D7AD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1852" y="1777971"/>
            <a:ext cx="15811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3;p16">
            <a:extLst>
              <a:ext uri="{FF2B5EF4-FFF2-40B4-BE49-F238E27FC236}">
                <a16:creationId xmlns:a16="http://schemas.microsoft.com/office/drawing/2014/main" id="{708997C5-B68E-4192-88E3-2FD8261D1E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9116" y="3847727"/>
            <a:ext cx="1777600" cy="23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Picture 10" descr="IELTS Podcast (Ep. 24) | Where to Find IELTS Practice Tests (and How to Use  Them!) - Magoosh Blog — IELTS® Exam">
            <a:extLst>
              <a:ext uri="{FF2B5EF4-FFF2-40B4-BE49-F238E27FC236}">
                <a16:creationId xmlns:a16="http://schemas.microsoft.com/office/drawing/2014/main" id="{44E33D2F-0AFD-4243-9F71-2350C11CA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09" y="509811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4">
            <a:extLst>
              <a:ext uri="{FF2B5EF4-FFF2-40B4-BE49-F238E27FC236}">
                <a16:creationId xmlns:a16="http://schemas.microsoft.com/office/drawing/2014/main" id="{32B15F39-2B1A-4B21-960F-2A50B3002077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C02594-E436-426C-875E-DE71E78F0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751975"/>
            <a:ext cx="6594845" cy="335405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собственная разработка системы корп. обучения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2761BDA0-72C1-4E05-89C1-3F414433005A}"/>
              </a:ext>
            </a:extLst>
          </p:cNvPr>
          <p:cNvSpPr txBox="1">
            <a:spLocks/>
          </p:cNvSpPr>
          <p:nvPr/>
        </p:nvSpPr>
        <p:spPr>
          <a:xfrm>
            <a:off x="591205" y="980728"/>
            <a:ext cx="40646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8" name="Объект 4">
            <a:extLst>
              <a:ext uri="{FF2B5EF4-FFF2-40B4-BE49-F238E27FC236}">
                <a16:creationId xmlns:a16="http://schemas.microsoft.com/office/drawing/2014/main" id="{C9EE7718-D57B-4E19-958B-9A095ECBA535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D6D82-2737-41BF-8CF8-AEC5690A1D2B}"/>
              </a:ext>
            </a:extLst>
          </p:cNvPr>
          <p:cNvSpPr/>
          <p:nvPr/>
        </p:nvSpPr>
        <p:spPr>
          <a:xfrm>
            <a:off x="596429" y="1751618"/>
            <a:ext cx="475252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cs typeface="Times New Roman" panose="02020603050405020304" pitchFamily="18" charset="0"/>
              </a:rPr>
              <a:t>Учащийся проходит упражнения и набирает опыт.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cs typeface="Times New Roman" panose="02020603050405020304" pitchFamily="18" charset="0"/>
              </a:rPr>
              <a:t>Упражнения </a:t>
            </a:r>
            <a:r>
              <a:rPr lang="ru-RU" sz="1600" dirty="0" err="1">
                <a:cs typeface="Times New Roman" panose="02020603050405020304" pitchFamily="18" charset="0"/>
              </a:rPr>
              <a:t>разблокируются</a:t>
            </a:r>
            <a:r>
              <a:rPr lang="ru-RU" sz="1600" dirty="0">
                <a:cs typeface="Times New Roman" panose="02020603050405020304" pitchFamily="18" charset="0"/>
              </a:rPr>
              <a:t> после прохождения всех предыдущих.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cs typeface="Times New Roman" panose="02020603050405020304" pitchFamily="18" charset="0"/>
              </a:rPr>
              <a:t>Тренеры назначают сроки прохождения и минимальные допустимые результаты.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cs typeface="Times New Roman" panose="02020603050405020304" pitchFamily="18" charset="0"/>
              </a:rPr>
              <a:t>Учащиеся ранжируются в ограниченных по времени лигах.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cs typeface="Times New Roman" panose="02020603050405020304" pitchFamily="18" charset="0"/>
              </a:rPr>
              <a:t>Пользователи получают достижения.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cs typeface="Times New Roman" panose="02020603050405020304" pitchFamily="18" charset="0"/>
              </a:rPr>
              <a:t>Для тренера - единый инструмент контроля.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cs typeface="Times New Roman" panose="02020603050405020304" pitchFamily="18" charset="0"/>
              </a:rPr>
              <a:t>Для руководства - аналитика образовательного процесса.</a:t>
            </a:r>
          </a:p>
        </p:txBody>
      </p:sp>
    </p:spTree>
    <p:extLst>
      <p:ext uri="{BB962C8B-B14F-4D97-AF65-F5344CB8AC3E}">
        <p14:creationId xmlns:p14="http://schemas.microsoft.com/office/powerpoint/2010/main" val="174872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73DFCF-809E-4B1B-9A41-6D911D5A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BE9ED9-3C9B-4444-9F97-AF25BC3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 на платформе</a:t>
            </a:r>
          </a:p>
        </p:txBody>
      </p:sp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03535CA1-2CC7-40A5-BF86-C6EEBB49B938}"/>
              </a:ext>
            </a:extLst>
          </p:cNvPr>
          <p:cNvSpPr txBox="1">
            <a:spLocks/>
          </p:cNvSpPr>
          <p:nvPr/>
        </p:nvSpPr>
        <p:spPr>
          <a:xfrm>
            <a:off x="1276400" y="7814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2E818777-D606-42E5-BD52-4B900441D521}"/>
              </a:ext>
            </a:extLst>
          </p:cNvPr>
          <p:cNvSpPr txBox="1">
            <a:spLocks/>
          </p:cNvSpPr>
          <p:nvPr/>
        </p:nvSpPr>
        <p:spPr>
          <a:xfrm>
            <a:off x="1124000" y="6290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20" name="Объект 4">
            <a:extLst>
              <a:ext uri="{FF2B5EF4-FFF2-40B4-BE49-F238E27FC236}">
                <a16:creationId xmlns:a16="http://schemas.microsoft.com/office/drawing/2014/main" id="{780511AE-1C87-4C77-8F05-8C81DA1AD230}"/>
              </a:ext>
            </a:extLst>
          </p:cNvPr>
          <p:cNvSpPr txBox="1">
            <a:spLocks/>
          </p:cNvSpPr>
          <p:nvPr/>
        </p:nvSpPr>
        <p:spPr>
          <a:xfrm>
            <a:off x="2135560" y="1484784"/>
            <a:ext cx="8136904" cy="261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IDEF0 </a:t>
            </a:r>
            <a:r>
              <a:rPr lang="ru-RU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диаграмма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TO BE </a:t>
            </a:r>
            <a:r>
              <a:rPr lang="ru-RU" sz="1600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процесса «Выполнить упражнение»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616185-169E-4139-89CB-556BBD98DC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4287" y="1989043"/>
            <a:ext cx="5759450" cy="367220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Объект 4">
            <a:extLst>
              <a:ext uri="{FF2B5EF4-FFF2-40B4-BE49-F238E27FC236}">
                <a16:creationId xmlns:a16="http://schemas.microsoft.com/office/drawing/2014/main" id="{60C34E6C-B985-4894-BB9D-988C3762B7D2}"/>
              </a:ext>
            </a:extLst>
          </p:cNvPr>
          <p:cNvSpPr txBox="1">
            <a:spLocks/>
          </p:cNvSpPr>
          <p:nvPr/>
        </p:nvSpPr>
        <p:spPr>
          <a:xfrm>
            <a:off x="47328" y="6118939"/>
            <a:ext cx="12192000" cy="47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cs typeface="Arial" panose="020B0604020202020204" pitchFamily="34" charset="0"/>
              </a:rPr>
              <a:t>Наконечный Павел Александрович, 191-361, 14.06.2023.</a:t>
            </a:r>
            <a:br>
              <a:rPr lang="ru-RU" sz="1200" dirty="0">
                <a:cs typeface="Arial" panose="020B0604020202020204" pitchFamily="34" charset="0"/>
              </a:rPr>
            </a:br>
            <a:r>
              <a:rPr lang="ru-RU" sz="1200" dirty="0">
                <a:cs typeface="Arial" panose="020B0604020202020204" pitchFamily="34" charset="0"/>
              </a:rPr>
              <a:t>Серверная часть веб-приложения для геймификации процесса обучения сотрудников дилерских центров </a:t>
            </a:r>
            <a:r>
              <a:rPr lang="en-US" sz="1200" dirty="0">
                <a:cs typeface="Arial" panose="020B0604020202020204" pitchFamily="34" charset="0"/>
              </a:rPr>
              <a:t>BMW</a:t>
            </a:r>
            <a:endParaRPr lang="ru-RU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89787"/>
      </p:ext>
    </p:extLst>
  </p:cSld>
  <p:clrMapOvr>
    <a:masterClrMapping/>
  </p:clrMapOvr>
</p:sld>
</file>

<file path=ppt/theme/theme1.xml><?xml version="1.0" encoding="utf-8"?>
<a:theme xmlns:a="http://schemas.openxmlformats.org/drawingml/2006/main" name="Николаенко_ААИ-2015">
  <a:themeElements>
    <a:clrScheme name="Мосполитех">
      <a:dk1>
        <a:sysClr val="windowText" lastClr="000000"/>
      </a:dk1>
      <a:lt1>
        <a:sysClr val="window" lastClr="FFFFFF"/>
      </a:lt1>
      <a:dk2>
        <a:srgbClr val="4B6EB9"/>
      </a:dk2>
      <a:lt2>
        <a:srgbClr val="F0E9F3"/>
      </a:lt2>
      <a:accent1>
        <a:srgbClr val="E63246"/>
      </a:accent1>
      <a:accent2>
        <a:srgbClr val="874BA0"/>
      </a:accent2>
      <a:accent3>
        <a:srgbClr val="55B432"/>
      </a:accent3>
      <a:accent4>
        <a:srgbClr val="32D3E6"/>
      </a:accent4>
      <a:accent5>
        <a:srgbClr val="F3F353"/>
      </a:accent5>
      <a:accent6>
        <a:srgbClr val="E68B32"/>
      </a:accent6>
      <a:hlink>
        <a:srgbClr val="7F7F7F"/>
      </a:hlink>
      <a:folHlink>
        <a:srgbClr val="BFBFBF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 algn="l">
          <a:buNone/>
          <a:defRPr dirty="0" smtClean="0">
            <a:solidFill>
              <a:schemeClr val="accent2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Демонстрационная презентация.pptx" id="{69BA309E-7401-4D71-87D4-05B3B0C2ADDB}" vid="{C3E84E13-A835-402A-B1D6-BFA96C4CF1C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Shablon_Moscow_Poly_v2</Template>
  <TotalTime>4112</TotalTime>
  <Words>1730</Words>
  <Application>Microsoft Office PowerPoint</Application>
  <PresentationFormat>Widescreen</PresentationFormat>
  <Paragraphs>335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Times New Roman</vt:lpstr>
      <vt:lpstr>Gilroy SemiBold</vt:lpstr>
      <vt:lpstr>Gilroy Medium</vt:lpstr>
      <vt:lpstr>Calibri</vt:lpstr>
      <vt:lpstr>Gilroy</vt:lpstr>
      <vt:lpstr>Gilroy Bold</vt:lpstr>
      <vt:lpstr>Николаенко_ААИ-2015</vt:lpstr>
      <vt:lpstr>СЕРВЕРНАЯ ЧАСТЬ ВЕБ-ПРИЛОЖЕНИЯ ДЛЯ ГЕЙМИФИКАЦИИ ПРОЦЕССА ОБУЧЕНИЯ СОТРУДНИКОВ ДИЛЕРСКИХ ЦЕНТРОВ BMW GROUP</vt:lpstr>
      <vt:lpstr>Заказчик - BMW Group</vt:lpstr>
      <vt:lpstr>Цель и задачи</vt:lpstr>
      <vt:lpstr>Корпоративное обучение</vt:lpstr>
      <vt:lpstr>Геймификация</vt:lpstr>
      <vt:lpstr>Анализ готовых решений</vt:lpstr>
      <vt:lpstr>Анализ подобного ПО</vt:lpstr>
      <vt:lpstr>Решение – собственная разработка системы корп. обучения</vt:lpstr>
      <vt:lpstr>Процесс обучения на платформе</vt:lpstr>
      <vt:lpstr>Процесс обучения на платформе</vt:lpstr>
      <vt:lpstr>Процесс обучения на платформе</vt:lpstr>
      <vt:lpstr>Процесс обучения на платформе</vt:lpstr>
      <vt:lpstr>Процесс обучения на платформе</vt:lpstr>
      <vt:lpstr>Реализация </vt:lpstr>
      <vt:lpstr>Интранет платформа </vt:lpstr>
      <vt:lpstr>Проектирование интерфейса</vt:lpstr>
      <vt:lpstr>Функционал</vt:lpstr>
      <vt:lpstr>Функционал</vt:lpstr>
      <vt:lpstr>Паттерны и алгоритмы</vt:lpstr>
      <vt:lpstr>Паттерны и алгоритмы</vt:lpstr>
      <vt:lpstr>Паттерны и алгоритмы</vt:lpstr>
      <vt:lpstr>Паттерны и алгоритмы</vt:lpstr>
      <vt:lpstr>Тестирование</vt:lpstr>
      <vt:lpstr>Аспекты надежности, отказоустойчивости и производительности программного продукта</vt:lpstr>
      <vt:lpstr>Демонстрация</vt:lpstr>
      <vt:lpstr>Результаты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СЕРВЕРНАЯ ЧАСТЬ ВЕБ-ПРИЛОЖЕНИЯ ДЛЯ ГЕЙМИФИКАЦИИ ПРОЦЕССА ОБУЧЕНИЯ СОТРУДНИКОВ ДИЛЕРСКИХ ЦЕНТРОВ BMW GROUP</dc:title>
  <dc:creator>Павел Наконечный</dc:creator>
  <cp:keywords>Московский политех</cp:keywords>
  <cp:lastModifiedBy>Павел Наконечный</cp:lastModifiedBy>
  <cp:revision>116</cp:revision>
  <cp:lastPrinted>2016-06-06T19:02:34Z</cp:lastPrinted>
  <dcterms:created xsi:type="dcterms:W3CDTF">2023-06-11T15:56:54Z</dcterms:created>
  <dcterms:modified xsi:type="dcterms:W3CDTF">2023-06-15T14:55:51Z</dcterms:modified>
</cp:coreProperties>
</file>